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7690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400" r:id="rId4"/>
    <p:sldId id="258" r:id="rId5"/>
    <p:sldId id="259" r:id="rId6"/>
    <p:sldId id="265" r:id="rId7"/>
    <p:sldId id="405" r:id="rId8"/>
    <p:sldId id="403" r:id="rId9"/>
    <p:sldId id="379" r:id="rId10"/>
    <p:sldId id="267" r:id="rId11"/>
    <p:sldId id="268" r:id="rId12"/>
    <p:sldId id="263" r:id="rId13"/>
    <p:sldId id="270" r:id="rId14"/>
    <p:sldId id="271" r:id="rId15"/>
    <p:sldId id="392" r:id="rId16"/>
    <p:sldId id="382" r:id="rId17"/>
    <p:sldId id="264" r:id="rId18"/>
    <p:sldId id="274" r:id="rId19"/>
    <p:sldId id="383" r:id="rId20"/>
    <p:sldId id="384" r:id="rId21"/>
    <p:sldId id="277" r:id="rId22"/>
    <p:sldId id="281" r:id="rId23"/>
    <p:sldId id="280" r:id="rId24"/>
    <p:sldId id="283" r:id="rId25"/>
    <p:sldId id="284" r:id="rId26"/>
    <p:sldId id="388" r:id="rId27"/>
    <p:sldId id="399" r:id="rId28"/>
    <p:sldId id="287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7" r:id="rId37"/>
    <p:sldId id="304" r:id="rId38"/>
    <p:sldId id="302" r:id="rId39"/>
    <p:sldId id="303" r:id="rId40"/>
    <p:sldId id="298" r:id="rId41"/>
    <p:sldId id="305" r:id="rId42"/>
    <p:sldId id="307" r:id="rId43"/>
    <p:sldId id="306" r:id="rId44"/>
    <p:sldId id="309" r:id="rId45"/>
    <p:sldId id="299" r:id="rId46"/>
    <p:sldId id="310" r:id="rId47"/>
    <p:sldId id="311" r:id="rId48"/>
    <p:sldId id="370" r:id="rId49"/>
    <p:sldId id="389" r:id="rId50"/>
    <p:sldId id="316" r:id="rId51"/>
    <p:sldId id="356" r:id="rId52"/>
    <p:sldId id="318" r:id="rId53"/>
    <p:sldId id="317" r:id="rId54"/>
    <p:sldId id="319" r:id="rId55"/>
    <p:sldId id="371" r:id="rId56"/>
    <p:sldId id="387" r:id="rId57"/>
    <p:sldId id="386" r:id="rId58"/>
    <p:sldId id="377" r:id="rId59"/>
    <p:sldId id="378" r:id="rId60"/>
    <p:sldId id="376" r:id="rId61"/>
    <p:sldId id="375" r:id="rId62"/>
    <p:sldId id="396" r:id="rId6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C335A8-4ADA-8F40-A73B-D0A61527550D}">
          <p14:sldIdLst>
            <p14:sldId id="256"/>
            <p14:sldId id="257"/>
            <p14:sldId id="400"/>
            <p14:sldId id="258"/>
            <p14:sldId id="259"/>
            <p14:sldId id="265"/>
            <p14:sldId id="405"/>
            <p14:sldId id="403"/>
            <p14:sldId id="379"/>
            <p14:sldId id="267"/>
            <p14:sldId id="268"/>
            <p14:sldId id="263"/>
            <p14:sldId id="270"/>
            <p14:sldId id="271"/>
            <p14:sldId id="392"/>
            <p14:sldId id="382"/>
            <p14:sldId id="264"/>
            <p14:sldId id="274"/>
            <p14:sldId id="383"/>
            <p14:sldId id="384"/>
            <p14:sldId id="277"/>
            <p14:sldId id="281"/>
            <p14:sldId id="280"/>
            <p14:sldId id="283"/>
            <p14:sldId id="284"/>
            <p14:sldId id="388"/>
            <p14:sldId id="399"/>
            <p14:sldId id="287"/>
            <p14:sldId id="288"/>
            <p14:sldId id="289"/>
            <p14:sldId id="290"/>
            <p14:sldId id="291"/>
            <p14:sldId id="293"/>
            <p14:sldId id="294"/>
            <p14:sldId id="295"/>
            <p14:sldId id="297"/>
            <p14:sldId id="304"/>
            <p14:sldId id="302"/>
            <p14:sldId id="303"/>
            <p14:sldId id="298"/>
            <p14:sldId id="305"/>
            <p14:sldId id="307"/>
            <p14:sldId id="306"/>
            <p14:sldId id="309"/>
            <p14:sldId id="299"/>
            <p14:sldId id="310"/>
            <p14:sldId id="311"/>
            <p14:sldId id="370"/>
            <p14:sldId id="389"/>
            <p14:sldId id="316"/>
            <p14:sldId id="356"/>
            <p14:sldId id="318"/>
            <p14:sldId id="317"/>
            <p14:sldId id="319"/>
            <p14:sldId id="371"/>
            <p14:sldId id="387"/>
            <p14:sldId id="386"/>
            <p14:sldId id="377"/>
            <p14:sldId id="378"/>
            <p14:sldId id="376"/>
            <p14:sldId id="375"/>
            <p14:sldId id="3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de Omekam" initials="" lastIdx="6" clrIdx="0"/>
  <p:cmAuthor id="2" name="Chemburkar, Jonathan" initials="CJ" lastIdx="2" clrIdx="1"/>
  <p:cmAuthor id="3" name="Chemburkar, Jonathan" initials="CJ [2]" lastIdx="1" clrIdx="2"/>
  <p:cmAuthor id="4" name="Chemburkar, Jonathan" initials="CJ [3]" lastIdx="1" clrIdx="3"/>
  <p:cmAuthor id="5" name="Chemburkar, Jonathan" initials="CJ [4]" lastIdx="1" clrIdx="4"/>
  <p:cmAuthor id="6" name="Chemburkar, Jonathan" initials="CJ [5]" lastIdx="1" clrIdx="5"/>
  <p:cmAuthor id="7" name="Chemburkar, Jonathan" initials="CJ [6]" lastIdx="1" clrIdx="6"/>
  <p:cmAuthor id="8" name="Chemburkar, Jonathan" initials="CJ [7]" lastIdx="1" clrIdx="7"/>
  <p:cmAuthor id="9" name="Chemburkar, Jonathan" initials="CJ [8]" lastIdx="1" clrIdx="8"/>
  <p:cmAuthor id="10" name="Chemburkar, Jonathan" initials="CJ [9]" lastIdx="1" clrIdx="9"/>
  <p:cmAuthor id="11" name="Chemburkar, Jonathan" initials="CJ [10]" lastIdx="1" clrIdx="10"/>
  <p:cmAuthor id="12" name="Chemburkar, Jonathan" initials="CJ [11]" lastIdx="1" clrIdx="11"/>
  <p:cmAuthor id="13" name="Chemburkar, Jonathan" initials="CJ [12]" lastIdx="1" clrIdx="12"/>
  <p:cmAuthor id="14" name="Chemburkar, Jonathan" initials="CJ [13]" lastIdx="1" clrIdx="13"/>
  <p:cmAuthor id="15" name="Chemburkar, Jonathan" initials="CJ [14]" lastIdx="1" clrIdx="14"/>
  <p:cmAuthor id="16" name="Chemburkar, Jonathan" initials="CJ [15]" lastIdx="1" clrIdx="15"/>
  <p:cmAuthor id="17" name="Chemburkar, Jonathan" initials="CJ [16]" lastIdx="1" clrIdx="16"/>
  <p:cmAuthor id="18" name="Abramovich, Shira" initials="AS" lastIdx="1" clrIdx="17"/>
  <p:cmAuthor id="19" name="Abramovich, Shira" initials="AS [2]" lastIdx="1" clrIdx="18"/>
  <p:cmAuthor id="20" name="Abramovich, Shira" initials="AS [3]" lastIdx="1" clrIdx="19"/>
  <p:cmAuthor id="21" name="cs1230tas@gmail.com" initials="c" lastIdx="36" clrIdx="20"/>
  <p:cmAuthor id="22" name="Sim, Lina Ruimin" initials="SLR" lastIdx="1" clrIdx="21"/>
  <p:cmAuthor id="23" name="Sim, Lina Ruimin" initials="SLR [2]" lastIdx="1" clrIdx="22"/>
  <p:cmAuthor id="24" name="Sim, Lina Ruimin" initials="SLR [3]" lastIdx="1" clrIdx="23"/>
  <p:cmAuthor id="25" name="Jonathan Chemburkar" initials="JC" lastIdx="1" clrIdx="24"/>
  <p:cmAuthor id="26" name="van Dam, Andries" initials="vDA" lastIdx="34" clrIdx="25"/>
  <p:cmAuthor id="27" name="Jessy Ma" initials="JM" lastIdx="3" clrIdx="26"/>
  <p:cmAuthor id="28" name="Microsoft Office User" initials="Office" lastIdx="1" clrIdx="27"/>
  <p:cmAuthor id="29" name="Microsoft Office User" initials="Office [2]" lastIdx="1" clrIdx="28"/>
  <p:cmAuthor id="30" name="Microsoft Office User" initials="Office [3]" lastIdx="1" clrIdx="29"/>
  <p:cmAuthor id="31" name="Microsoft Office User" initials="Office [4]" lastIdx="1" clrIdx="30"/>
  <p:cmAuthor id="32" name="Microsoft Office User" initials="Office [5]" lastIdx="1" clrIdx="31"/>
  <p:cmAuthor id="33" name="Microsoft Office User" initials="Office [6]" lastIdx="1" clrIdx="32"/>
  <p:cmAuthor id="34" name="Microsoft Office User" initials="Office [7]" lastIdx="1" clrIdx="33"/>
  <p:cmAuthor id="35" name="Microsoft Office User" initials="Office [8]" lastIdx="1" clrIdx="34"/>
  <p:cmAuthor id="36" name="Helen Cho" initials="HC" lastIdx="1" clrIdx="35"/>
  <p:cmAuthor id="37" name="Zoe Beckman" initials="Office" lastIdx="15" clrIdx="36"/>
  <p:cmAuthor id="38" name="Zoe Beckman" initials="Office [2]" lastIdx="1" clrIdx="37"/>
  <p:cmAuthor id="39" name="Gallant, Georgia" initials="GG" lastIdx="64" clrIdx="38"/>
  <p:cmAuthor id="40" name="Lucia Reyes" initials="LR" lastIdx="47" clrIdx="39"/>
  <p:cmAuthor id="41" name="Lucy" initials="LR" lastIdx="2" clrIdx="4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7E6E6"/>
    <a:srgbClr val="FA0000"/>
    <a:srgbClr val="0000FF"/>
    <a:srgbClr val="FC0408"/>
    <a:srgbClr val="FF40FF"/>
    <a:srgbClr val="0432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7" autoAdjust="0"/>
    <p:restoredTop sz="89426" autoAdjust="0"/>
  </p:normalViewPr>
  <p:slideViewPr>
    <p:cSldViewPr snapToGrid="0" snapToObjects="1">
      <p:cViewPr varScale="1">
        <p:scale>
          <a:sx n="102" d="100"/>
          <a:sy n="102" d="100"/>
        </p:scale>
        <p:origin x="143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2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6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15D171-2A9A-1C42-9B9E-71DE3DE31943}" type="datetimeFigureOut">
              <a:rPr lang="en-US" altLang="x-none"/>
              <a:pPr/>
              <a:t>9/30/19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517D9DF-E0B6-E04D-AB46-FD70A2EF446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8452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EBFDF94-FB74-624E-9E0A-66A1B160AE23}" type="datetimeFigureOut">
              <a:rPr lang="en-US" altLang="x-none"/>
              <a:pPr/>
              <a:t>9/30/19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28AFBF7-BFF3-384E-89D9-53C9AA1B8A4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4925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x-none" dirty="0">
              <a:ea typeface="MS PGothic" charset="-128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28B889DF-02E9-E747-A6E9-12AD922B0B06}" type="slidenum">
              <a:rPr lang="en-US" altLang="x-none" sz="1200"/>
              <a:pPr/>
              <a:t>1</a:t>
            </a:fld>
            <a:endParaRPr lang="en-US" altLang="x-none" sz="1200" dirty="0"/>
          </a:p>
        </p:txBody>
      </p:sp>
    </p:spTree>
    <p:extLst>
      <p:ext uri="{BB962C8B-B14F-4D97-AF65-F5344CB8AC3E}">
        <p14:creationId xmlns:p14="http://schemas.microsoft.com/office/powerpoint/2010/main" val="942415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 dirty="0">
              <a:ea typeface="MS PGothic" charset="-128"/>
            </a:endParaRPr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36C9B02D-F1A2-054B-9F1D-10A02998934D}" type="slidenum">
              <a:rPr lang="en-US" altLang="x-none" sz="1200"/>
              <a:pPr/>
              <a:t>10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65789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3509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6999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36566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4835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0648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167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5985DC94-7EE1-D843-9F7E-6B81FFAA740C}" type="slidenum">
              <a:rPr lang="en-US" altLang="x-none" sz="1200"/>
              <a:pPr/>
              <a:t>16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05165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DAED1F39-53C0-3242-B65C-E987C553C31A}" type="slidenum">
              <a:rPr lang="en-US" altLang="x-none" sz="1200"/>
              <a:pPr/>
              <a:t>17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45181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F571C848-3020-B640-AE4F-F17969120999}" type="slidenum">
              <a:rPr lang="en-US" altLang="x-none" sz="1200"/>
              <a:pPr/>
              <a:t>18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515828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2327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 dirty="0">
              <a:ea typeface="MS PGothic" charset="-128"/>
            </a:endParaRP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7465F1BE-E517-8A48-AB32-1C74B740C59C}" type="slidenum">
              <a:rPr lang="en-US" altLang="x-none" sz="1200"/>
              <a:pPr/>
              <a:t>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481176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116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2135A861-08E7-2A45-86C4-DDE8D88C5653}" type="slidenum">
              <a:rPr lang="en-US" altLang="x-none" sz="1200"/>
              <a:pPr/>
              <a:t>21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33237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6942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1146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603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502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9460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7376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 dirty="0">
              <a:ea typeface="MS PGothic" charset="-128"/>
            </a:endParaRPr>
          </a:p>
        </p:txBody>
      </p:sp>
      <p:sp>
        <p:nvSpPr>
          <p:cNvPr id="135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C2BE6507-D9CA-6B43-B5FE-A9E6524C4BB6}" type="slidenum">
              <a:rPr lang="en-US" altLang="x-none" sz="1200"/>
              <a:pPr/>
              <a:t>28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57504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37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D9DD5294-F336-A14C-AAF4-D3273CA5CC66}" type="slidenum">
              <a:rPr lang="en-US" altLang="x-none" sz="1200"/>
              <a:pPr/>
              <a:t>29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17162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5518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39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2D39DC3F-77F5-D949-94C4-AF18A942759C}" type="slidenum">
              <a:rPr lang="en-US" altLang="x-none" sz="1200"/>
              <a:pPr/>
              <a:t>30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058965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2981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6769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43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BFC19B3F-9F13-FD4D-BE30-AD47F6FDAA7A}" type="slidenum">
              <a:rPr lang="en-US" altLang="x-none" sz="1200"/>
              <a:pPr/>
              <a:t>33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981401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45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0F4859F6-C9FC-B64B-8634-FF109CA140EB}" type="slidenum">
              <a:rPr lang="en-US" altLang="x-none" sz="1200"/>
              <a:pPr/>
              <a:t>34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739072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47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CA39323A-AE3A-794B-A79E-8689CF0DB570}" type="slidenum">
              <a:rPr lang="en-US" altLang="x-none" sz="1200"/>
              <a:pPr/>
              <a:t>35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323994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1405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7835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809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0589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x-none" dirty="0">
              <a:ea typeface="MS PGothic" charset="-128"/>
            </a:endParaRP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77076296-F5BE-3B40-AC84-537C9F9E0D81}" type="slidenum">
              <a:rPr lang="en-US" altLang="x-none" sz="1200"/>
              <a:pPr/>
              <a:t>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288189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6206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7765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06482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0518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03744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24469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5AEE9C69-2069-3B49-B6B7-F39D302CF400}" type="slidenum">
              <a:rPr lang="en-US" altLang="x-none" sz="1200"/>
              <a:pPr/>
              <a:t>46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0841532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 dirty="0">
              <a:ea typeface="MS PGothic" charset="-128"/>
            </a:endParaRPr>
          </a:p>
        </p:txBody>
      </p:sp>
      <p:sp>
        <p:nvSpPr>
          <p:cNvPr id="161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816DEF49-9C8E-2847-9F2F-33DADC20BDB6}" type="slidenum">
              <a:rPr lang="en-US" altLang="x-none" sz="1200"/>
              <a:pPr/>
              <a:t>47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1125964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63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FC08860B-DE57-1547-AF95-CB2538EB3404}" type="slidenum">
              <a:rPr lang="en-US" altLang="x-none" sz="1200"/>
              <a:pPr/>
              <a:t>48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061886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 dirty="0">
              <a:ea typeface="MS PGothic" charset="-128"/>
            </a:endParaRPr>
          </a:p>
        </p:txBody>
      </p:sp>
      <p:sp>
        <p:nvSpPr>
          <p:cNvPr id="165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B680E704-FDD6-4246-9901-9D0B4E5F1607}" type="slidenum">
              <a:rPr lang="en-US" altLang="x-none" sz="1200"/>
              <a:pPr/>
              <a:t>49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86188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4BA055A3-08BF-B24A-98D4-08C64BBAF300}" type="slidenum">
              <a:rPr lang="en-US" altLang="x-none" sz="1200"/>
              <a:pPr/>
              <a:t>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7649527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 dirty="0">
              <a:ea typeface="MS PGothic" charset="-128"/>
            </a:endParaRPr>
          </a:p>
        </p:txBody>
      </p:sp>
      <p:sp>
        <p:nvSpPr>
          <p:cNvPr id="167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AA5AD775-4C79-8946-82C9-28071A72A374}" type="slidenum">
              <a:rPr lang="en-US" altLang="x-none" sz="1200"/>
              <a:pPr/>
              <a:t>50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927484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1280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9180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17448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33402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1634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 dirty="0">
              <a:ea typeface="MS PGothic" charset="-128"/>
            </a:endParaRPr>
          </a:p>
        </p:txBody>
      </p:sp>
      <p:sp>
        <p:nvSpPr>
          <p:cNvPr id="175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0BDEFABF-9514-FA49-B7A9-47203E847929}" type="slidenum">
              <a:rPr lang="en-US" altLang="x-none" sz="1200"/>
              <a:pPr/>
              <a:t>56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603089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56332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97278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hape 39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2" name="Shape 39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71488"/>
          </a:xfr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25" tIns="96625" rIns="96625" bIns="966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 sz="1100">
              <a:solidFill>
                <a:srgbClr val="000000"/>
              </a:solidFill>
              <a:latin typeface="Arial" charset="0"/>
              <a:ea typeface="MS PGothic" charset="-128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92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6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899188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MS PGothic" charset="-128"/>
            </a:endParaRPr>
          </a:p>
        </p:txBody>
      </p:sp>
      <p:sp>
        <p:nvSpPr>
          <p:cNvPr id="181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268BE075-3C29-6542-8F48-27ECCE511F7B}" type="slidenum">
              <a:rPr lang="en-US" altLang="x-none" sz="1200"/>
              <a:pPr/>
              <a:t>60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0216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466916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 dirty="0">
              <a:ea typeface="MS PGothic" charset="-128"/>
            </a:endParaRPr>
          </a:p>
        </p:txBody>
      </p:sp>
      <p:sp>
        <p:nvSpPr>
          <p:cNvPr id="184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B2EDE677-F968-4E4E-9B99-11C1FFC22C93}" type="slidenum">
              <a:rPr lang="en-US" altLang="x-none" sz="1200"/>
              <a:pPr/>
              <a:t>62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49271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6465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x-none" dirty="0">
              <a:ea typeface="MS PGothic" charset="-128"/>
            </a:endParaRP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3E983EFD-68F2-E446-982A-DA09EFB20175}" type="slidenum">
              <a:rPr lang="en-US" altLang="x-none" sz="1200"/>
              <a:pPr/>
              <a:t>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59619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FBF7-BFF3-384E-89D9-53C9AA1B8A4E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130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1045825" y="6356350"/>
            <a:ext cx="153035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fld id="{24AD4F84-71D6-DF40-A2A4-7D16122352B1}" type="slidenum">
              <a:rPr lang="en-US" altLang="x-none" sz="1800"/>
              <a:pPr eaLnBrk="1" hangingPunct="1"/>
              <a:t>‹#›</a:t>
            </a:fld>
            <a:r>
              <a:rPr lang="en-US" altLang="x-none" sz="1800" dirty="0"/>
              <a:t>/63</a:t>
            </a:r>
          </a:p>
        </p:txBody>
      </p:sp>
      <p:sp>
        <p:nvSpPr>
          <p:cNvPr id="5" name="TextBox 7"/>
          <p:cNvSpPr txBox="1">
            <a:spLocks noChangeArrowheads="1"/>
          </p:cNvSpPr>
          <p:nvPr userDrawn="1"/>
        </p:nvSpPr>
        <p:spPr bwMode="auto">
          <a:xfrm>
            <a:off x="5205413" y="6684963"/>
            <a:ext cx="178117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kern="1200" dirty="0" err="1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Andries</a:t>
            </a:r>
            <a:r>
              <a:rPr lang="en-US" altLang="en-US" sz="800" kern="1200" dirty="0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 van Dam </a:t>
            </a:r>
            <a:r>
              <a:rPr lang="en-US" altLang="en-US" sz="800" kern="1200" dirty="0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  <a:sym typeface="Symbol" panose="05050102010706020507" pitchFamily="18" charset="2"/>
              </a:rPr>
              <a:t></a:t>
            </a:r>
            <a:r>
              <a:rPr lang="en-US" altLang="en-US" sz="800" kern="1200" dirty="0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 2019 10/01/19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272" y="1825625"/>
            <a:ext cx="5057152" cy="4351338"/>
          </a:xfrm>
        </p:spPr>
        <p:txBody>
          <a:bodyPr/>
          <a:lstStyle>
            <a:lvl1pPr>
              <a:buSzPct val="134000"/>
              <a:defRPr/>
            </a:lvl1pPr>
            <a:lvl2pPr marL="812800" indent="-355600">
              <a:lnSpc>
                <a:spcPct val="100000"/>
              </a:lnSpc>
              <a:spcAft>
                <a:spcPts val="600"/>
              </a:spcAft>
              <a:tabLst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CDE5D7-7BF3-E047-ACCC-6045D57BB5EF}" type="datetimeFigureOut">
              <a:rPr lang="en-US" altLang="x-none"/>
              <a:pPr/>
              <a:t>9/30/19</a:t>
            </a:fld>
            <a:endParaRPr lang="en-US" altLang="x-non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4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1045825" y="6356350"/>
            <a:ext cx="153035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fld id="{CA4E7A97-2F8B-A449-8CB2-A147575CFD3F}" type="slidenum">
              <a:rPr lang="en-US" altLang="x-none" sz="1800"/>
              <a:pPr eaLnBrk="1" hangingPunct="1"/>
              <a:t>‹#›</a:t>
            </a:fld>
            <a:r>
              <a:rPr lang="en-US" altLang="x-none" sz="1800" dirty="0"/>
              <a:t>/63</a:t>
            </a:r>
          </a:p>
        </p:txBody>
      </p:sp>
      <p:sp>
        <p:nvSpPr>
          <p:cNvPr id="5" name="TextBox 7"/>
          <p:cNvSpPr txBox="1">
            <a:spLocks noChangeArrowheads="1"/>
          </p:cNvSpPr>
          <p:nvPr userDrawn="1"/>
        </p:nvSpPr>
        <p:spPr bwMode="auto">
          <a:xfrm>
            <a:off x="6007100" y="6642100"/>
            <a:ext cx="178117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kern="1200" dirty="0" err="1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Andries</a:t>
            </a:r>
            <a:r>
              <a:rPr lang="en-US" altLang="en-US" sz="800" kern="1200" dirty="0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 van Dam </a:t>
            </a:r>
            <a:r>
              <a:rPr lang="en-US" altLang="en-US" sz="800" kern="1200" dirty="0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  <a:sym typeface="Symbol" panose="05050102010706020507" pitchFamily="18" charset="2"/>
              </a:rPr>
              <a:t></a:t>
            </a:r>
            <a:r>
              <a:rPr lang="en-US" altLang="en-US" sz="800" kern="1200" dirty="0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 2019 10/01/19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F95F0C-6D9F-7E44-A5E3-4E37195BEE1D}" type="datetimeFigureOut">
              <a:rPr lang="en-US" altLang="x-none"/>
              <a:pPr/>
              <a:t>9/30/19</a:t>
            </a:fld>
            <a:endParaRPr lang="en-US" altLang="x-non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3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11045825" y="6356350"/>
            <a:ext cx="153035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fld id="{9F31054D-488B-2D47-A40E-C49022E768E6}" type="slidenum">
              <a:rPr lang="en-US" altLang="x-none" sz="1800"/>
              <a:pPr eaLnBrk="1" hangingPunct="1"/>
              <a:t>‹#›</a:t>
            </a:fld>
            <a:r>
              <a:rPr lang="en-US" altLang="x-none" sz="1800" dirty="0"/>
              <a:t>/63</a:t>
            </a:r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5205413" y="6664325"/>
            <a:ext cx="178117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kern="1200" dirty="0" err="1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Andries</a:t>
            </a:r>
            <a:r>
              <a:rPr lang="en-US" altLang="en-US" sz="800" kern="1200" dirty="0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 van Dam </a:t>
            </a:r>
            <a:r>
              <a:rPr lang="en-US" altLang="en-US" sz="800" kern="1200" dirty="0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  <a:sym typeface="Symbol" panose="05050102010706020507" pitchFamily="18" charset="2"/>
              </a:rPr>
              <a:t></a:t>
            </a:r>
            <a:r>
              <a:rPr lang="en-US" altLang="en-US" sz="800" kern="1200" dirty="0">
                <a:solidFill>
                  <a:schemeClr val="tx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 2019 10/01/19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362B8F-6947-784F-A026-D5D01F7CCE9B}" type="datetimeFigureOut">
              <a:rPr lang="en-US" altLang="x-none"/>
              <a:pPr/>
              <a:t>9/30/19</a:t>
            </a:fld>
            <a:endParaRPr lang="en-US" altLang="x-none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0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2725" y="1825625"/>
            <a:ext cx="11141075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text styles</a:t>
            </a:r>
          </a:p>
          <a:p>
            <a:pPr lvl="0"/>
            <a:r>
              <a:rPr lang="en-US" altLang="x-none" dirty="0"/>
              <a:t>d</a:t>
            </a:r>
          </a:p>
          <a:p>
            <a:pPr lvl="1"/>
            <a:r>
              <a:rPr lang="en-US" altLang="x-none" dirty="0"/>
              <a:t>Second level</a:t>
            </a:r>
          </a:p>
          <a:p>
            <a:pPr lvl="2"/>
            <a:r>
              <a:rPr lang="en-US" altLang="x-none" dirty="0"/>
              <a:t>Third level</a:t>
            </a:r>
          </a:p>
          <a:p>
            <a:pPr lvl="3"/>
            <a:r>
              <a:rPr lang="en-US" altLang="x-none" dirty="0"/>
              <a:t>Fourth level</a:t>
            </a:r>
          </a:p>
          <a:p>
            <a:pPr lvl="4"/>
            <a:r>
              <a:rPr lang="en-US" altLang="x-non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4B24517F-5CF6-DD4A-8339-E2737D372BB9}" type="datetimeFigureOut">
              <a:rPr lang="en-US" altLang="x-none"/>
              <a:pPr/>
              <a:t>9/30/19</a:t>
            </a:fld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5" name="TextBox 6"/>
          <p:cNvSpPr txBox="1">
            <a:spLocks noChangeArrowheads="1"/>
          </p:cNvSpPr>
          <p:nvPr userDrawn="1"/>
        </p:nvSpPr>
        <p:spPr bwMode="auto">
          <a:xfrm>
            <a:off x="11045825" y="6359401"/>
            <a:ext cx="1530350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fld id="{6532C406-E7DC-DE47-BFF7-4677050B5DA9}" type="slidenum">
              <a:rPr lang="en-US" altLang="x-none" sz="1800"/>
              <a:pPr eaLnBrk="1" hangingPunct="1"/>
              <a:t>‹#›</a:t>
            </a:fld>
            <a:r>
              <a:rPr lang="en-US" altLang="x-none" sz="1800" dirty="0"/>
              <a:t>/63</a:t>
            </a:r>
          </a:p>
        </p:txBody>
      </p:sp>
      <p:sp>
        <p:nvSpPr>
          <p:cNvPr id="2056" name="TextBox 7"/>
          <p:cNvSpPr txBox="1">
            <a:spLocks noChangeArrowheads="1"/>
          </p:cNvSpPr>
          <p:nvPr userDrawn="1"/>
        </p:nvSpPr>
        <p:spPr bwMode="auto">
          <a:xfrm>
            <a:off x="5383213" y="6686550"/>
            <a:ext cx="178117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Andries</a:t>
            </a:r>
            <a:r>
              <a:rPr lang="en-US" altLang="en-US" sz="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van Dam </a:t>
            </a:r>
            <a:r>
              <a:rPr lang="en-US" altLang="en-US" sz="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</a:t>
            </a:r>
            <a:r>
              <a:rPr lang="en-US" altLang="en-US" sz="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2019 10/01/19</a:t>
            </a:r>
          </a:p>
        </p:txBody>
      </p:sp>
    </p:spTree>
    <p:extLst>
      <p:ext uri="{BB962C8B-B14F-4D97-AF65-F5344CB8AC3E}">
        <p14:creationId xmlns:p14="http://schemas.microsoft.com/office/powerpoint/2010/main" val="159868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91" r:id="rId1"/>
    <p:sldLayoutId id="2147487692" r:id="rId2"/>
    <p:sldLayoutId id="2147487693" r:id="rId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ts val="600"/>
        </a:spcAft>
        <a:buSzPct val="134000"/>
        <a:buFont typeface="Arial" charset="0"/>
        <a:buChar char="•"/>
        <a:defRPr sz="3200" kern="12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Courier New" charset="0"/>
        <a:buChar char="o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charset="2"/>
        <a:buChar char="§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charset="2"/>
        <a:buChar char="v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35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fx/2/api/javafx/geometry/Pos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s.brown.edu/courses/cs015/docs/JavaFXGuide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brown.edu/courses/cs015/docs/JavaFXGuide.pdf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ctrTitle"/>
          </p:nvPr>
        </p:nvSpPr>
        <p:spPr>
          <a:xfrm>
            <a:off x="6519863" y="608013"/>
            <a:ext cx="5181600" cy="2387600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Lecture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94538" y="3449638"/>
            <a:ext cx="4030662" cy="1265921"/>
          </a:xfrm>
        </p:spPr>
        <p:txBody>
          <a:bodyPr rtlCol="0">
            <a:normAutofit/>
          </a:bodyPr>
          <a:lstStyle/>
          <a:p>
            <a:pPr eaLnBrk="1" fontAlgn="auto" hangingPunct="1">
              <a:buFont typeface="Arial"/>
              <a:buNone/>
              <a:defRPr/>
            </a:pPr>
            <a:r>
              <a:rPr lang="en-US" sz="3000" dirty="0">
                <a:solidFill>
                  <a:schemeClr val="tx1"/>
                </a:solidFill>
              </a:rPr>
              <a:t>Graphics Part I</a:t>
            </a:r>
          </a:p>
          <a:p>
            <a:pPr eaLnBrk="1" fontAlgn="auto" hangingPunct="1">
              <a:buFont typeface="Arial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Intro to JavaFX</a:t>
            </a:r>
          </a:p>
        </p:txBody>
      </p:sp>
      <p:pic>
        <p:nvPicPr>
          <p:cNvPr id="9523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9" r="-1485" b="19246"/>
          <a:stretch>
            <a:fillRect/>
          </a:stretch>
        </p:blipFill>
        <p:spPr bwMode="auto">
          <a:xfrm>
            <a:off x="0" y="0"/>
            <a:ext cx="6088063" cy="689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TextBox 1"/>
          <p:cNvSpPr txBox="1">
            <a:spLocks noChangeArrowheads="1"/>
          </p:cNvSpPr>
          <p:nvPr/>
        </p:nvSpPr>
        <p:spPr bwMode="auto">
          <a:xfrm>
            <a:off x="7358063" y="6316663"/>
            <a:ext cx="350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en-US" altLang="x-none" sz="1800" dirty="0"/>
              <a:t>(photo courtesy of Snapchat filters)</a:t>
            </a:r>
          </a:p>
        </p:txBody>
      </p:sp>
    </p:spTree>
  </p:cSld>
  <p:clrMapOvr>
    <a:masterClrMapping/>
  </p:clrMapOvr>
  <p:transition spd="slow" advTm="223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747" y="3736975"/>
            <a:ext cx="3629025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838200" y="29886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>
                <a:ea typeface="MS PGothic" charset="-128"/>
              </a:rPr>
              <a:t>JavaFX Scene Graph Hierarchy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10103"/>
            <a:ext cx="11141075" cy="4351337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In JavaFX, contents of the </a:t>
            </a:r>
            <a:r>
              <a:rPr lang="en-US" altLang="x-none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dirty="0">
                <a:ea typeface="MS PGothic" charset="-128"/>
              </a:rPr>
              <a:t> (UI elements) are represented as a hierarchical </a:t>
            </a:r>
            <a:r>
              <a:rPr lang="en-US" altLang="x-none" b="1" dirty="0">
                <a:ea typeface="MS PGothic" charset="-128"/>
              </a:rPr>
              <a:t>tree</a:t>
            </a:r>
            <a:r>
              <a:rPr lang="en-US" altLang="x-none" dirty="0">
                <a:ea typeface="MS PGothic" charset="-128"/>
              </a:rPr>
              <a:t>, known as the Scene Graph</a:t>
            </a:r>
          </a:p>
          <a:p>
            <a:pPr lvl="1" eaLnBrk="1" hangingPunct="1"/>
            <a:r>
              <a:rPr lang="en-US" altLang="x-none" dirty="0"/>
              <a:t>you are familiar with some other hierarchies already - </a:t>
            </a:r>
            <a:r>
              <a:rPr lang="en-US" altLang="x-none" dirty="0">
                <a:solidFill>
                  <a:srgbClr val="0432FF"/>
                </a:solidFill>
              </a:rPr>
              <a:t>containment</a:t>
            </a:r>
            <a:r>
              <a:rPr lang="en-US" altLang="x-none" dirty="0"/>
              <a:t> and </a:t>
            </a:r>
            <a:r>
              <a:rPr lang="en-US" altLang="x-none" dirty="0">
                <a:solidFill>
                  <a:srgbClr val="0432FF"/>
                </a:solidFill>
              </a:rPr>
              <a:t>inheritance</a:t>
            </a:r>
          </a:p>
          <a:p>
            <a:pPr eaLnBrk="1" hangingPunct="1"/>
            <a:endParaRPr lang="en-US" altLang="x-none" dirty="0">
              <a:ea typeface="MS PGothic" charset="-128"/>
            </a:endParaRP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10399350" y="5780087"/>
            <a:ext cx="457200" cy="188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16375"/>
            <a:ext cx="3514725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TextBox 1"/>
          <p:cNvSpPr txBox="1">
            <a:spLocks noChangeArrowheads="1"/>
          </p:cNvSpPr>
          <p:nvPr/>
        </p:nvSpPr>
        <p:spPr bwMode="auto">
          <a:xfrm>
            <a:off x="8934616" y="6296111"/>
            <a:ext cx="1508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en-US" altLang="x-none" sz="1600" dirty="0"/>
              <a:t>directed graph</a:t>
            </a:r>
          </a:p>
        </p:txBody>
      </p:sp>
      <p:pic>
        <p:nvPicPr>
          <p:cNvPr id="10" name="image18.png"/>
          <p:cNvPicPr/>
          <p:nvPr/>
        </p:nvPicPr>
        <p:blipFill>
          <a:blip r:embed="rId4"/>
          <a:srcRect t="16326" b="7142"/>
          <a:stretch>
            <a:fillRect/>
          </a:stretch>
        </p:blipFill>
        <p:spPr>
          <a:xfrm>
            <a:off x="4448035" y="4601496"/>
            <a:ext cx="3499602" cy="1694197"/>
          </a:xfrm>
          <a:prstGeom prst="rect">
            <a:avLst/>
          </a:prstGeom>
          <a:ln/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20003" y="6295694"/>
            <a:ext cx="2607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en-US" altLang="x-none" sz="1600" dirty="0"/>
              <a:t>containment hierarchy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339904" y="6299786"/>
            <a:ext cx="2607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en-US" altLang="x-none" sz="1600" dirty="0"/>
              <a:t>inheritance hierarchy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8551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JavaFX Scene Graph Hierarchy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508388"/>
            <a:ext cx="6865938" cy="4351338"/>
          </a:xfrm>
        </p:spPr>
        <p:txBody>
          <a:bodyPr/>
          <a:lstStyle/>
          <a:p>
            <a:pPr eaLnBrk="1" hangingPunct="1"/>
            <a:r>
              <a:rPr lang="en-US" altLang="x-none" sz="2800" dirty="0">
                <a:ea typeface="MS PGothic" charset="-128"/>
              </a:rPr>
              <a:t>Think of the Scene Graph as a </a:t>
            </a:r>
            <a:r>
              <a:rPr lang="en-US" altLang="x-none" sz="2800" i="1" dirty="0">
                <a:ea typeface="MS PGothic" charset="-128"/>
              </a:rPr>
              <a:t>family tree of visual elements</a:t>
            </a:r>
          </a:p>
          <a:p>
            <a:pPr marL="228600" lvl="1" indent="-228600" eaLnBrk="1" hangingPunct="1">
              <a:spcBef>
                <a:spcPts val="1000"/>
              </a:spcBef>
              <a:buClr>
                <a:schemeClr val="tx1"/>
              </a:buClr>
              <a:buSzPct val="134000"/>
              <a:buFont typeface="Arial" charset="0"/>
              <a:buChar char="•"/>
            </a:pPr>
            <a:r>
              <a:rPr lang="en-US" altLang="x-none" dirty="0" err="1">
                <a:solidFill>
                  <a:srgbClr val="0432FF"/>
                </a:solidFill>
                <a:latin typeface="Consolas" charset="0"/>
                <a:ea typeface="MS PGothic" charset="-128"/>
              </a:rPr>
              <a:t>javafx.scene.Node</a:t>
            </a:r>
            <a:r>
              <a:rPr lang="en-US" altLang="x-none" dirty="0"/>
              <a:t> is the abstract superclass for all UI elements that can be added to the </a:t>
            </a:r>
            <a:r>
              <a:rPr lang="en-US" altLang="x-none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dirty="0"/>
              <a:t>, such as a </a:t>
            </a:r>
            <a:r>
              <a:rPr lang="en-US" altLang="x-none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dirty="0"/>
              <a:t> or a </a:t>
            </a:r>
            <a:r>
              <a:rPr lang="en-US" altLang="x-none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Label</a:t>
            </a:r>
          </a:p>
          <a:p>
            <a:pPr marL="673100" lvl="2" indent="-342900" eaLnBrk="1" hangingPunct="1">
              <a:spcBef>
                <a:spcPts val="1000"/>
              </a:spcBef>
              <a:buSzPct val="100000"/>
              <a:buFont typeface="Courier New" charset="0"/>
              <a:buChar char="o"/>
            </a:pPr>
            <a:r>
              <a:rPr lang="en-US" altLang="x-none" dirty="0"/>
              <a:t>all UI elements are concrete subclasses of 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en-US" altLang="x-none" dirty="0"/>
              <a:t> (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altLang="x-none" dirty="0"/>
              <a:t>, 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altLang="x-none" dirty="0"/>
              <a:t>, 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Pane</a:t>
            </a:r>
            <a:r>
              <a:rPr lang="en-US" altLang="x-none" dirty="0"/>
              <a:t>, etc.)</a:t>
            </a:r>
          </a:p>
          <a:p>
            <a:pPr marL="457200" lvl="1" indent="-457200" eaLnBrk="1" hangingPunct="1">
              <a:buSzPct val="134000"/>
              <a:buFont typeface="Arial" charset="0"/>
              <a:buChar char="•"/>
            </a:pPr>
            <a:r>
              <a:rPr lang="en-US" altLang="x-none" dirty="0"/>
              <a:t>Each UI component that is added to the Scene Graph as a 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dirty="0">
                <a:solidFill>
                  <a:srgbClr val="0000FF"/>
                </a:solidFill>
              </a:rPr>
              <a:t> </a:t>
            </a:r>
            <a:r>
              <a:rPr lang="en-US" altLang="x-none" dirty="0"/>
              <a:t>gets displayed </a:t>
            </a:r>
            <a:r>
              <a:rPr lang="en-US" altLang="x-none" i="1" dirty="0"/>
              <a:t>graphically</a:t>
            </a:r>
          </a:p>
        </p:txBody>
      </p:sp>
      <p:grpSp>
        <p:nvGrpSpPr>
          <p:cNvPr id="5" name="Shape 479"/>
          <p:cNvGrpSpPr>
            <a:grpSpLocks/>
          </p:cNvGrpSpPr>
          <p:nvPr/>
        </p:nvGrpSpPr>
        <p:grpSpPr bwMode="auto">
          <a:xfrm>
            <a:off x="6823075" y="1606550"/>
            <a:ext cx="5146675" cy="4489450"/>
            <a:chOff x="4273850" y="3187125"/>
            <a:chExt cx="2317350" cy="1629499"/>
          </a:xfrm>
        </p:grpSpPr>
        <p:sp>
          <p:nvSpPr>
            <p:cNvPr id="110596" name="Shape 480"/>
            <p:cNvSpPr>
              <a:spLocks noChangeArrowheads="1"/>
            </p:cNvSpPr>
            <p:nvPr/>
          </p:nvSpPr>
          <p:spPr bwMode="auto">
            <a:xfrm>
              <a:off x="4969550" y="3867125"/>
              <a:ext cx="695700" cy="36929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/>
                <a:t>Node</a:t>
              </a:r>
            </a:p>
          </p:txBody>
        </p:sp>
        <p:sp>
          <p:nvSpPr>
            <p:cNvPr id="110597" name="Shape 481"/>
            <p:cNvSpPr>
              <a:spLocks noChangeArrowheads="1"/>
            </p:cNvSpPr>
            <p:nvPr/>
          </p:nvSpPr>
          <p:spPr bwMode="auto">
            <a:xfrm>
              <a:off x="5432550" y="3187125"/>
              <a:ext cx="695700" cy="36929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/>
                <a:t>Node</a:t>
              </a:r>
            </a:p>
          </p:txBody>
        </p:sp>
        <p:sp>
          <p:nvSpPr>
            <p:cNvPr id="110598" name="Shape 482"/>
            <p:cNvSpPr>
              <a:spLocks noChangeArrowheads="1"/>
            </p:cNvSpPr>
            <p:nvPr/>
          </p:nvSpPr>
          <p:spPr bwMode="auto">
            <a:xfrm>
              <a:off x="5879825" y="3867125"/>
              <a:ext cx="695700" cy="36929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/>
                <a:t>Node</a:t>
              </a:r>
            </a:p>
          </p:txBody>
        </p:sp>
        <p:cxnSp>
          <p:nvCxnSpPr>
            <p:cNvPr id="110599" name="Shape 483"/>
            <p:cNvCxnSpPr>
              <a:cxnSpLocks noChangeShapeType="1"/>
            </p:cNvCxnSpPr>
            <p:nvPr/>
          </p:nvCxnSpPr>
          <p:spPr bwMode="auto">
            <a:xfrm rot="10800000" flipH="1">
              <a:off x="5317400" y="3556325"/>
              <a:ext cx="462900" cy="31080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600" name="Shape 484"/>
            <p:cNvCxnSpPr>
              <a:cxnSpLocks noChangeShapeType="1"/>
            </p:cNvCxnSpPr>
            <p:nvPr/>
          </p:nvCxnSpPr>
          <p:spPr bwMode="auto">
            <a:xfrm rot="10800000">
              <a:off x="5780375" y="3556325"/>
              <a:ext cx="447300" cy="31080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601" name="Shape 485"/>
            <p:cNvSpPr>
              <a:spLocks noChangeArrowheads="1"/>
            </p:cNvSpPr>
            <p:nvPr/>
          </p:nvSpPr>
          <p:spPr bwMode="auto">
            <a:xfrm>
              <a:off x="4273850" y="4429500"/>
              <a:ext cx="695700" cy="36929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/>
                <a:t>Node</a:t>
              </a:r>
            </a:p>
          </p:txBody>
        </p:sp>
        <p:cxnSp>
          <p:nvCxnSpPr>
            <p:cNvPr id="110602" name="Shape 486"/>
            <p:cNvCxnSpPr>
              <a:cxnSpLocks noChangeShapeType="1"/>
            </p:cNvCxnSpPr>
            <p:nvPr/>
          </p:nvCxnSpPr>
          <p:spPr bwMode="auto">
            <a:xfrm rot="10800000" flipH="1">
              <a:off x="4621700" y="4236300"/>
              <a:ext cx="695700" cy="19320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603" name="Shape 487"/>
            <p:cNvSpPr>
              <a:spLocks noChangeArrowheads="1"/>
            </p:cNvSpPr>
            <p:nvPr/>
          </p:nvSpPr>
          <p:spPr bwMode="auto">
            <a:xfrm>
              <a:off x="5084675" y="4447325"/>
              <a:ext cx="695700" cy="36929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/>
                <a:t>Node</a:t>
              </a:r>
            </a:p>
          </p:txBody>
        </p:sp>
        <p:cxnSp>
          <p:nvCxnSpPr>
            <p:cNvPr id="110604" name="Shape 488"/>
            <p:cNvCxnSpPr>
              <a:cxnSpLocks noChangeShapeType="1"/>
            </p:cNvCxnSpPr>
            <p:nvPr/>
          </p:nvCxnSpPr>
          <p:spPr bwMode="auto">
            <a:xfrm rot="10800000">
              <a:off x="5317325" y="4236425"/>
              <a:ext cx="115200" cy="21090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605" name="Shape 489"/>
            <p:cNvSpPr>
              <a:spLocks noChangeArrowheads="1"/>
            </p:cNvSpPr>
            <p:nvPr/>
          </p:nvSpPr>
          <p:spPr bwMode="auto">
            <a:xfrm>
              <a:off x="5895500" y="4447325"/>
              <a:ext cx="695700" cy="36929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/>
                <a:t>Node</a:t>
              </a:r>
            </a:p>
          </p:txBody>
        </p:sp>
        <p:cxnSp>
          <p:nvCxnSpPr>
            <p:cNvPr id="110606" name="Shape 490"/>
            <p:cNvCxnSpPr>
              <a:cxnSpLocks noChangeShapeType="1"/>
            </p:cNvCxnSpPr>
            <p:nvPr/>
          </p:nvCxnSpPr>
          <p:spPr bwMode="auto">
            <a:xfrm rot="10800000">
              <a:off x="6227750" y="4236425"/>
              <a:ext cx="15600" cy="21090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JavaFX Scene Graph Hierarchy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6575425" cy="4351338"/>
          </a:xfrm>
        </p:spPr>
        <p:txBody>
          <a:bodyPr/>
          <a:lstStyle/>
          <a:p>
            <a:pPr eaLnBrk="1" hangingPunct="1"/>
            <a:r>
              <a:rPr lang="en-US" altLang="x-none" sz="2800" dirty="0">
                <a:ea typeface="MS PGothic" charset="-128"/>
              </a:rPr>
              <a:t>Each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8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800" dirty="0">
                <a:ea typeface="MS PGothic" charset="-128"/>
              </a:rPr>
              <a:t>can have multiple </a:t>
            </a:r>
            <a:r>
              <a:rPr lang="en-US" altLang="x-none" sz="2800" i="1" dirty="0">
                <a:ea typeface="MS PGothic" charset="-128"/>
              </a:rPr>
              <a:t>children</a:t>
            </a:r>
            <a:r>
              <a:rPr lang="en-US" altLang="x-none" sz="2800" dirty="0">
                <a:ea typeface="MS PGothic" charset="-128"/>
              </a:rPr>
              <a:t> but at most one </a:t>
            </a:r>
            <a:r>
              <a:rPr lang="en-US" altLang="x-none" sz="2800" i="1" dirty="0">
                <a:ea typeface="MS PGothic" charset="-128"/>
              </a:rPr>
              <a:t>parent</a:t>
            </a:r>
            <a:endParaRPr lang="en-US" altLang="x-none" i="1" dirty="0">
              <a:ea typeface="MS PGothic" charset="-128"/>
            </a:endParaRPr>
          </a:p>
          <a:p>
            <a:pPr lvl="1" eaLnBrk="1" hangingPunct="1"/>
            <a:r>
              <a:rPr lang="en-US" altLang="x-none" sz="2400" dirty="0"/>
              <a:t>child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400" dirty="0"/>
              <a:t>s are almost always </a:t>
            </a:r>
            <a:r>
              <a:rPr lang="en-US" altLang="x-none" sz="2400" i="1" dirty="0"/>
              <a:t>graphically contained </a:t>
            </a:r>
            <a:r>
              <a:rPr lang="en-US" altLang="x-none" sz="2400" dirty="0"/>
              <a:t>in their parent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endParaRPr lang="en-US" altLang="x-none" sz="2400" dirty="0">
              <a:latin typeface="Consolas" charset="0"/>
              <a:ea typeface="MS PGothic" charset="-128"/>
            </a:endParaRPr>
          </a:p>
          <a:p>
            <a:pPr lvl="1" eaLnBrk="1" hangingPunct="1"/>
            <a:r>
              <a:rPr lang="en-US" altLang="x-none" sz="2400" dirty="0">
                <a:latin typeface="Arial"/>
                <a:ea typeface="MS PGothic" charset="-128"/>
                <a:cs typeface="Arial"/>
              </a:rPr>
              <a:t>more on graphical containment later!</a:t>
            </a:r>
            <a:endParaRPr lang="en-US" altLang="x-none" dirty="0">
              <a:latin typeface="Arial"/>
              <a:ea typeface="MS PGothic" charset="-128"/>
              <a:cs typeface="Arial"/>
            </a:endParaRPr>
          </a:p>
          <a:p>
            <a:pPr eaLnBrk="1" hangingPunct="1"/>
            <a:r>
              <a:rPr lang="en-US" altLang="x-none" sz="2800" dirty="0">
                <a:ea typeface="MS PGothic" charset="-128"/>
              </a:rPr>
              <a:t>The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8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800" dirty="0">
                <a:ea typeface="MS PGothic" charset="-128"/>
              </a:rPr>
              <a:t>at the top of the Scene Graph is called the </a:t>
            </a:r>
            <a:r>
              <a:rPr lang="en-US" altLang="x-none" sz="2800" dirty="0">
                <a:solidFill>
                  <a:srgbClr val="FA0000"/>
                </a:solidFill>
                <a:ea typeface="MS PGothic" charset="-128"/>
              </a:rPr>
              <a:t>root</a:t>
            </a:r>
            <a:r>
              <a:rPr lang="en-US" altLang="x-none" sz="2800" i="1" dirty="0">
                <a:solidFill>
                  <a:srgbClr val="FA0000"/>
                </a:solidFill>
                <a:ea typeface="MS PGothic" charset="-128"/>
              </a:rPr>
              <a:t>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endParaRPr lang="en-US" altLang="x-none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  <a:p>
            <a:pPr lvl="1" eaLnBrk="1" hangingPunct="1"/>
            <a:r>
              <a:rPr lang="en-US" altLang="x-none" sz="2400" dirty="0"/>
              <a:t>the </a:t>
            </a:r>
            <a:r>
              <a:rPr lang="en-US" altLang="x-none" sz="2400" dirty="0">
                <a:solidFill>
                  <a:srgbClr val="FA0000"/>
                </a:solidFill>
              </a:rPr>
              <a:t>root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400" dirty="0">
                <a:solidFill>
                  <a:srgbClr val="0000FF"/>
                </a:solidFill>
              </a:rPr>
              <a:t> </a:t>
            </a:r>
            <a:r>
              <a:rPr lang="en-US" altLang="x-none" sz="2400" dirty="0"/>
              <a:t>has no parent</a:t>
            </a:r>
            <a:endParaRPr lang="en-US" altLang="x-none" dirty="0"/>
          </a:p>
        </p:txBody>
      </p:sp>
      <p:grpSp>
        <p:nvGrpSpPr>
          <p:cNvPr id="32" name="Shape 496"/>
          <p:cNvGrpSpPr>
            <a:grpSpLocks/>
          </p:cNvGrpSpPr>
          <p:nvPr/>
        </p:nvGrpSpPr>
        <p:grpSpPr bwMode="auto">
          <a:xfrm>
            <a:off x="6789738" y="1630363"/>
            <a:ext cx="5213350" cy="4416425"/>
            <a:chOff x="5379575" y="1261400"/>
            <a:chExt cx="2317350" cy="1629499"/>
          </a:xfrm>
        </p:grpSpPr>
        <p:sp>
          <p:nvSpPr>
            <p:cNvPr id="111622" name="Shape 497"/>
            <p:cNvSpPr>
              <a:spLocks noChangeArrowheads="1"/>
            </p:cNvSpPr>
            <p:nvPr/>
          </p:nvSpPr>
          <p:spPr bwMode="auto">
            <a:xfrm>
              <a:off x="6075275" y="1941400"/>
              <a:ext cx="695700" cy="36929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/>
                <a:t>Node</a:t>
              </a:r>
            </a:p>
          </p:txBody>
        </p:sp>
        <p:sp>
          <p:nvSpPr>
            <p:cNvPr id="111623" name="Shape 498"/>
            <p:cNvSpPr>
              <a:spLocks noChangeArrowheads="1"/>
            </p:cNvSpPr>
            <p:nvPr/>
          </p:nvSpPr>
          <p:spPr bwMode="auto">
            <a:xfrm>
              <a:off x="6538275" y="1261400"/>
              <a:ext cx="695700" cy="369299"/>
            </a:xfrm>
            <a:prstGeom prst="rect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 dirty="0"/>
                <a:t>root Node</a:t>
              </a:r>
            </a:p>
          </p:txBody>
        </p:sp>
        <p:sp>
          <p:nvSpPr>
            <p:cNvPr id="111624" name="Shape 499"/>
            <p:cNvSpPr>
              <a:spLocks noChangeArrowheads="1"/>
            </p:cNvSpPr>
            <p:nvPr/>
          </p:nvSpPr>
          <p:spPr bwMode="auto">
            <a:xfrm>
              <a:off x="6985550" y="1941400"/>
              <a:ext cx="695700" cy="36929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/>
                <a:t>Node</a:t>
              </a:r>
            </a:p>
          </p:txBody>
        </p:sp>
        <p:cxnSp>
          <p:nvCxnSpPr>
            <p:cNvPr id="111625" name="Shape 500"/>
            <p:cNvCxnSpPr>
              <a:cxnSpLocks noChangeShapeType="1"/>
            </p:cNvCxnSpPr>
            <p:nvPr/>
          </p:nvCxnSpPr>
          <p:spPr bwMode="auto">
            <a:xfrm rot="10800000" flipH="1">
              <a:off x="6423125" y="1630600"/>
              <a:ext cx="462900" cy="31080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626" name="Shape 501"/>
            <p:cNvCxnSpPr>
              <a:cxnSpLocks noChangeShapeType="1"/>
            </p:cNvCxnSpPr>
            <p:nvPr/>
          </p:nvCxnSpPr>
          <p:spPr bwMode="auto">
            <a:xfrm rot="10800000">
              <a:off x="6886100" y="1630600"/>
              <a:ext cx="447300" cy="31080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627" name="Shape 502"/>
            <p:cNvSpPr>
              <a:spLocks noChangeArrowheads="1"/>
            </p:cNvSpPr>
            <p:nvPr/>
          </p:nvSpPr>
          <p:spPr bwMode="auto">
            <a:xfrm>
              <a:off x="5379575" y="2503775"/>
              <a:ext cx="695700" cy="369299"/>
            </a:xfrm>
            <a:prstGeom prst="rect">
              <a:avLst/>
            </a:prstGeom>
            <a:solidFill>
              <a:srgbClr val="E7E6E6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/>
                <a:t>Node</a:t>
              </a:r>
            </a:p>
          </p:txBody>
        </p:sp>
        <p:cxnSp>
          <p:nvCxnSpPr>
            <p:cNvPr id="111628" name="Shape 503"/>
            <p:cNvCxnSpPr>
              <a:cxnSpLocks noChangeShapeType="1"/>
            </p:cNvCxnSpPr>
            <p:nvPr/>
          </p:nvCxnSpPr>
          <p:spPr bwMode="auto">
            <a:xfrm rot="10800000" flipH="1">
              <a:off x="5727425" y="2310575"/>
              <a:ext cx="695700" cy="19320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629" name="Shape 504"/>
            <p:cNvSpPr>
              <a:spLocks noChangeArrowheads="1"/>
            </p:cNvSpPr>
            <p:nvPr/>
          </p:nvSpPr>
          <p:spPr bwMode="auto">
            <a:xfrm>
              <a:off x="6190396" y="2521586"/>
              <a:ext cx="695700" cy="369299"/>
            </a:xfrm>
            <a:prstGeom prst="rect">
              <a:avLst/>
            </a:prstGeom>
            <a:solidFill>
              <a:srgbClr val="E7E6E6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 dirty="0"/>
                <a:t>Node</a:t>
              </a:r>
            </a:p>
          </p:txBody>
        </p:sp>
        <p:cxnSp>
          <p:nvCxnSpPr>
            <p:cNvPr id="111630" name="Shape 505"/>
            <p:cNvCxnSpPr>
              <a:cxnSpLocks noChangeShapeType="1"/>
            </p:cNvCxnSpPr>
            <p:nvPr/>
          </p:nvCxnSpPr>
          <p:spPr bwMode="auto">
            <a:xfrm rot="10800000">
              <a:off x="6423346" y="2310686"/>
              <a:ext cx="114900" cy="21090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631" name="Shape 506"/>
            <p:cNvSpPr>
              <a:spLocks noChangeArrowheads="1"/>
            </p:cNvSpPr>
            <p:nvPr/>
          </p:nvSpPr>
          <p:spPr bwMode="auto">
            <a:xfrm>
              <a:off x="7001225" y="2521600"/>
              <a:ext cx="695700" cy="36929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r>
                <a:rPr lang="en-US" altLang="x-none"/>
                <a:t>Node</a:t>
              </a:r>
            </a:p>
          </p:txBody>
        </p:sp>
        <p:cxnSp>
          <p:nvCxnSpPr>
            <p:cNvPr id="111632" name="Shape 507"/>
            <p:cNvCxnSpPr>
              <a:cxnSpLocks noChangeShapeType="1"/>
            </p:cNvCxnSpPr>
            <p:nvPr/>
          </p:nvCxnSpPr>
          <p:spPr bwMode="auto">
            <a:xfrm rot="10800000">
              <a:off x="7333475" y="2310700"/>
              <a:ext cx="15600" cy="21090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4" name="Shape 508"/>
          <p:cNvSpPr txBox="1">
            <a:spLocks noChangeArrowheads="1"/>
          </p:cNvSpPr>
          <p:nvPr/>
        </p:nvSpPr>
        <p:spPr bwMode="auto">
          <a:xfrm>
            <a:off x="6964363" y="1795463"/>
            <a:ext cx="2351087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/>
              <a:t>This node has two </a:t>
            </a:r>
            <a:r>
              <a:rPr lang="en-US" altLang="x-none">
                <a:solidFill>
                  <a:srgbClr val="0000FF"/>
                </a:solidFill>
              </a:rPr>
              <a:t>children</a:t>
            </a:r>
          </a:p>
        </p:txBody>
      </p:sp>
      <p:cxnSp>
        <p:nvCxnSpPr>
          <p:cNvPr id="45" name="Shape 509"/>
          <p:cNvCxnSpPr>
            <a:cxnSpLocks noChangeShapeType="1"/>
          </p:cNvCxnSpPr>
          <p:nvPr/>
        </p:nvCxnSpPr>
        <p:spPr bwMode="auto">
          <a:xfrm>
            <a:off x="8212138" y="2701925"/>
            <a:ext cx="401637" cy="66833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664A07-F3EA-144C-BEFC-1AB15F7779FF}"/>
              </a:ext>
            </a:extLst>
          </p:cNvPr>
          <p:cNvSpPr/>
          <p:nvPr/>
        </p:nvSpPr>
        <p:spPr>
          <a:xfrm>
            <a:off x="8502593" y="4928925"/>
            <a:ext cx="1717466" cy="11723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46D2E7-17E4-EC4B-9C84-D7FD891A31BF}"/>
              </a:ext>
            </a:extLst>
          </p:cNvPr>
          <p:cNvSpPr/>
          <p:nvPr/>
        </p:nvSpPr>
        <p:spPr>
          <a:xfrm>
            <a:off x="6634345" y="4929296"/>
            <a:ext cx="1717466" cy="11723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7685A8-63D0-394F-A7E6-950FD436537C}"/>
              </a:ext>
            </a:extLst>
          </p:cNvPr>
          <p:cNvSpPr/>
          <p:nvPr/>
        </p:nvSpPr>
        <p:spPr>
          <a:xfrm>
            <a:off x="9320759" y="1519245"/>
            <a:ext cx="1717466" cy="11723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4" grpId="0"/>
      <p:bldP spid="22" grpId="0" animBg="1"/>
      <p:bldP spid="22" grpId="1" animBg="1"/>
      <p:bldP spid="23" grpId="0" animBg="1"/>
      <p:bldP spid="23" grpId="1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The root of the 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750981"/>
            <a:ext cx="11436350" cy="3138488"/>
          </a:xfrm>
        </p:spPr>
        <p:txBody>
          <a:bodyPr/>
          <a:lstStyle/>
          <a:p>
            <a:pPr eaLnBrk="1" hangingPunct="1"/>
            <a:r>
              <a:rPr lang="en-US" altLang="x-none" sz="2800" dirty="0">
                <a:ea typeface="MS PGothic" charset="-128"/>
              </a:rPr>
              <a:t>In CS15, root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800" dirty="0">
                <a:ea typeface="MS PGothic" charset="-128"/>
              </a:rPr>
              <a:t> </a:t>
            </a:r>
            <a:r>
              <a:rPr lang="en-US" altLang="x-none" sz="2800" dirty="0">
                <a:solidFill>
                  <a:srgbClr val="000000"/>
                </a:solidFill>
                <a:ea typeface="MS PGothic" charset="-128"/>
              </a:rPr>
              <a:t>will </a:t>
            </a:r>
            <a:r>
              <a:rPr lang="en-US" altLang="x-none" sz="2800" b="1" dirty="0">
                <a:solidFill>
                  <a:srgbClr val="000000"/>
                </a:solidFill>
                <a:ea typeface="MS PGothic" charset="-128"/>
              </a:rPr>
              <a:t>always</a:t>
            </a:r>
            <a:r>
              <a:rPr lang="en-US" altLang="x-none" sz="2800" dirty="0">
                <a:solidFill>
                  <a:srgbClr val="000000"/>
                </a:solidFill>
                <a:ea typeface="MS PGothic" charset="-128"/>
              </a:rPr>
              <a:t> be a 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javafx.scene.layout.Pane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</a:t>
            </a:r>
            <a:r>
              <a:rPr lang="en-US" altLang="x-none" sz="2800" dirty="0">
                <a:solidFill>
                  <a:srgbClr val="000000"/>
                </a:solidFill>
                <a:ea typeface="MS PGothic" charset="-128"/>
              </a:rPr>
              <a:t>or one of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800" dirty="0">
                <a:solidFill>
                  <a:srgbClr val="000000"/>
                </a:solidFill>
                <a:ea typeface="MS PGothic" charset="-128"/>
              </a:rPr>
              <a:t>’s subclasses. </a:t>
            </a:r>
            <a:endParaRPr lang="en-US" altLang="x-none" sz="3000" dirty="0">
              <a:ea typeface="MS PGothic" charset="-128"/>
            </a:endParaRPr>
          </a:p>
          <a:p>
            <a:pPr eaLnBrk="1" hangingPunct="1"/>
            <a:r>
              <a:rPr lang="en-US" altLang="x-none" sz="2800" dirty="0">
                <a:ea typeface="MS PGothic" charset="-128"/>
              </a:rPr>
              <a:t>Different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Pane</a:t>
            </a:r>
            <a:r>
              <a:rPr lang="en-US" altLang="x-none" sz="2800" dirty="0">
                <a:ea typeface="MS PGothic" charset="-128"/>
                <a:sym typeface="Consolas" charset="0"/>
              </a:rPr>
              <a:t>s</a:t>
            </a:r>
            <a:r>
              <a:rPr lang="en-US" altLang="x-none" sz="2800" dirty="0">
                <a:solidFill>
                  <a:srgbClr val="000000"/>
                </a:solidFill>
                <a:ea typeface="MS PGothic" charset="-128"/>
              </a:rPr>
              <a:t> have different built-in </a:t>
            </a:r>
            <a:r>
              <a:rPr lang="en-US" altLang="x-none" sz="2800" dirty="0">
                <a:ea typeface="MS PGothic" charset="-128"/>
              </a:rPr>
              <a:t>layout </a:t>
            </a:r>
            <a:r>
              <a:rPr lang="en-US" altLang="x-none" sz="2800" dirty="0">
                <a:solidFill>
                  <a:srgbClr val="000000"/>
                </a:solidFill>
                <a:ea typeface="MS PGothic" charset="-128"/>
              </a:rPr>
              <a:t>capabilities to allow easy positioning of UI elements - see inheritance tree below </a:t>
            </a:r>
            <a:r>
              <a:rPr lang="en-US" altLang="x-none" sz="2800" dirty="0">
                <a:ea typeface="MS PGothic" charset="-128"/>
              </a:rPr>
              <a:t>for flavors</a:t>
            </a:r>
            <a:endParaRPr lang="en-US" altLang="x-none" sz="3000" dirty="0">
              <a:ea typeface="MS PGothic" charset="-128"/>
            </a:endParaRPr>
          </a:p>
          <a:p>
            <a:pPr eaLnBrk="1" hangingPunct="1"/>
            <a:r>
              <a:rPr lang="en-US" altLang="x-none" sz="2800" dirty="0">
                <a:ea typeface="MS PGothic" charset="-128"/>
              </a:rPr>
              <a:t>For now, </a:t>
            </a:r>
            <a:r>
              <a:rPr lang="en-US" altLang="x-none" sz="2800" dirty="0">
                <a:solidFill>
                  <a:srgbClr val="000000"/>
                </a:solidFill>
                <a:ea typeface="MS PGothic" charset="-128"/>
              </a:rPr>
              <a:t>use a 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VBox</a:t>
            </a:r>
            <a:r>
              <a:rPr lang="en-US" altLang="x-none" sz="2800" dirty="0">
                <a:solidFill>
                  <a:srgbClr val="000000"/>
                </a:solidFill>
                <a:ea typeface="MS PGothic" charset="-128"/>
              </a:rPr>
              <a:t> as the root of the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Scene</a:t>
            </a:r>
            <a:r>
              <a:rPr lang="en-US" altLang="x-none" sz="2800" dirty="0">
                <a:latin typeface="Consolas" charset="0"/>
                <a:ea typeface="MS PGothic" charset="-128"/>
                <a:sym typeface="Consolas" charset="0"/>
              </a:rPr>
              <a:t>–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</a:t>
            </a:r>
            <a:r>
              <a:rPr lang="en-US" altLang="x-none" sz="2800" dirty="0">
                <a:ea typeface="MS PGothic" charset="-128"/>
                <a:sym typeface="Consolas" charset="0"/>
              </a:rPr>
              <a:t>more on 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VBox</a:t>
            </a:r>
            <a:r>
              <a:rPr lang="en-US" altLang="x-none" sz="2800" dirty="0">
                <a:solidFill>
                  <a:srgbClr val="0000FF"/>
                </a:solidFill>
                <a:ea typeface="MS PGothic" charset="-128"/>
                <a:sym typeface="Consolas" charset="0"/>
              </a:rPr>
              <a:t> </a:t>
            </a:r>
            <a:r>
              <a:rPr lang="en-US" altLang="x-none" sz="2800" dirty="0">
                <a:ea typeface="MS PGothic" charset="-128"/>
                <a:sym typeface="Consolas" charset="0"/>
              </a:rPr>
              <a:t>later</a:t>
            </a:r>
            <a:endParaRPr lang="en-US" altLang="x-none" sz="3000" dirty="0">
              <a:ea typeface="MS PGothic" charset="-128"/>
            </a:endParaRPr>
          </a:p>
        </p:txBody>
      </p:sp>
      <p:pic>
        <p:nvPicPr>
          <p:cNvPr id="4" name="Shape 89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2" r="783"/>
          <a:stretch>
            <a:fillRect/>
          </a:stretch>
        </p:blipFill>
        <p:spPr bwMode="auto">
          <a:xfrm>
            <a:off x="1087438" y="4610100"/>
            <a:ext cx="10017125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8" name="Picture 1" descr="Screen Shot 2016-10-03 at 7.11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388" y="2419350"/>
            <a:ext cx="2592387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4A4C9CA-5571-3D4C-8AEF-A09AE2A1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14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Constructing the Scene Graph (1/3)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587059-FA66-B443-A58F-8768A812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25" y="1329907"/>
            <a:ext cx="5583238" cy="4750071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Instantiate root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 </a:t>
            </a:r>
            <a:endParaRPr lang="en-US" altLang="x-none" sz="2500" dirty="0">
              <a:ea typeface="MS PGothic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x-none" sz="2500" dirty="0">
              <a:ea typeface="MS PGothic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22450-F8D6-0547-80EB-0DFC1712C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25" y="3749095"/>
            <a:ext cx="60960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800" dirty="0">
                <a:latin typeface="Consolas" charset="0"/>
              </a:rPr>
              <a:t>public class App extends Application {</a:t>
            </a:r>
          </a:p>
          <a:p>
            <a:pPr eaLnBrk="1" hangingPunct="1"/>
            <a:endParaRPr lang="en-US" altLang="x-none" sz="1800" dirty="0">
              <a:latin typeface="Consolas" charset="0"/>
            </a:endParaRPr>
          </a:p>
          <a:p>
            <a:pPr eaLnBrk="1" hangingPunct="1"/>
            <a:r>
              <a:rPr lang="en-US" altLang="x-none" sz="1800" dirty="0">
                <a:latin typeface="Consolas" charset="0"/>
              </a:rPr>
              <a:t>	@Override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public void start(Stage stage) {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	//code to populate Scene Graph</a:t>
            </a:r>
          </a:p>
          <a:p>
            <a:pPr eaLnBrk="1" hangingPunct="1"/>
            <a:r>
              <a:rPr lang="en-US" altLang="x-none" sz="1800" dirty="0">
                <a:solidFill>
                  <a:srgbClr val="FF0000"/>
                </a:solidFill>
                <a:latin typeface="Consolas" charset="0"/>
              </a:rPr>
              <a:t>		</a:t>
            </a:r>
            <a:r>
              <a:rPr lang="en-US" altLang="x-none" sz="1800" dirty="0" err="1">
                <a:solidFill>
                  <a:srgbClr val="FF0000"/>
                </a:solidFill>
                <a:latin typeface="Consolas" charset="0"/>
              </a:rPr>
              <a:t>VBox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</a:rPr>
              <a:t> root = new </a:t>
            </a:r>
            <a:r>
              <a:rPr lang="en-US" altLang="x-none" sz="1800" dirty="0" err="1">
                <a:solidFill>
                  <a:srgbClr val="FF0000"/>
                </a:solidFill>
                <a:latin typeface="Consolas" charset="0"/>
              </a:rPr>
              <a:t>VBox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800" dirty="0">
                <a:solidFill>
                  <a:schemeClr val="bg1"/>
                </a:solidFill>
                <a:latin typeface="Consolas" charset="0"/>
              </a:rPr>
              <a:t>		Scene scene = new Scene(root);</a:t>
            </a:r>
            <a:endParaRPr lang="en-US" altLang="x-none" sz="1800" dirty="0">
              <a:solidFill>
                <a:srgbClr val="FF0000"/>
              </a:solidFill>
              <a:latin typeface="Consolas" charset="0"/>
            </a:endParaRPr>
          </a:p>
          <a:p>
            <a:pPr eaLnBrk="1" hangingPunct="1"/>
            <a:r>
              <a:rPr lang="en-US" altLang="x-none" sz="1800" dirty="0">
                <a:solidFill>
                  <a:srgbClr val="FF0000"/>
                </a:solidFill>
                <a:latin typeface="Consolas" charset="0"/>
              </a:rPr>
              <a:t>		</a:t>
            </a:r>
            <a:r>
              <a:rPr lang="en-US" altLang="x-none" sz="1800" dirty="0" err="1">
                <a:solidFill>
                  <a:schemeClr val="bg1"/>
                </a:solidFill>
                <a:latin typeface="Consolas" charset="0"/>
              </a:rPr>
              <a:t>stage.setScene</a:t>
            </a:r>
            <a:r>
              <a:rPr lang="en-US" altLang="x-none" sz="1800" dirty="0">
                <a:solidFill>
                  <a:schemeClr val="bg1"/>
                </a:solidFill>
                <a:latin typeface="Consolas" charset="0"/>
              </a:rPr>
              <a:t>(scene);</a:t>
            </a:r>
          </a:p>
          <a:p>
            <a:pPr eaLnBrk="1" hangingPunct="1"/>
            <a:r>
              <a:rPr lang="en-US" altLang="x-none" sz="1800" dirty="0">
                <a:solidFill>
                  <a:schemeClr val="bg1"/>
                </a:solidFill>
                <a:latin typeface="Consolas" charset="0"/>
              </a:rPr>
              <a:t>		</a:t>
            </a:r>
            <a:r>
              <a:rPr lang="en-US" altLang="x-none" sz="1800" dirty="0" err="1">
                <a:solidFill>
                  <a:schemeClr val="bg1"/>
                </a:solidFill>
                <a:latin typeface="Consolas" charset="0"/>
              </a:rPr>
              <a:t>stage.show</a:t>
            </a:r>
            <a:r>
              <a:rPr lang="en-US" altLang="x-none" sz="1800" dirty="0">
                <a:solidFill>
                  <a:schemeClr val="bg1"/>
                </a:solidFill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}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>
          <a:xfrm>
            <a:off x="838200" y="26814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Constructing the Scene Graph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29907"/>
            <a:ext cx="5583238" cy="4750071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500" dirty="0">
                <a:ea typeface="MS PGothic" charset="-128"/>
              </a:rPr>
              <a:t>Instantiate root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 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Then pass it into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 constructor to construct Scene Graph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000" dirty="0"/>
              <a:t>Scene Graph starts off as a single root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000" dirty="0"/>
              <a:t> with no children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the root is simply a container, without graphical shape</a:t>
            </a:r>
            <a:endParaRPr lang="en-US" altLang="x-none" sz="2100" dirty="0">
              <a:solidFill>
                <a:srgbClr val="000000"/>
              </a:solidFill>
              <a:ea typeface="MS PGothic" charset="-128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x-none" sz="2500" dirty="0">
              <a:solidFill>
                <a:schemeClr val="bg1"/>
              </a:solidFill>
              <a:ea typeface="MS PGothic" charset="-128"/>
            </a:endParaRPr>
          </a:p>
          <a:p>
            <a:pPr lvl="1" eaLnBrk="1" hangingPunct="1">
              <a:lnSpc>
                <a:spcPct val="80000"/>
              </a:lnSpc>
              <a:buFont typeface="Courier New" charset="0"/>
              <a:buNone/>
            </a:pPr>
            <a:r>
              <a:rPr lang="en-US" altLang="x-none" sz="17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/*within top-level pp class*/</a:t>
            </a:r>
          </a:p>
          <a:p>
            <a:pPr lvl="1" eaLnBrk="1" hangingPunct="1">
              <a:lnSpc>
                <a:spcPct val="80000"/>
              </a:lnSpc>
              <a:buFont typeface="Courier New" charset="0"/>
              <a:buNone/>
            </a:pPr>
            <a:r>
              <a:rPr lang="en-US" altLang="x-none" sz="17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public void start (Stage stage) {</a:t>
            </a:r>
          </a:p>
          <a:p>
            <a:pPr lvl="1" eaLnBrk="1" hangingPunct="1">
              <a:lnSpc>
                <a:spcPct val="80000"/>
              </a:lnSpc>
              <a:buFont typeface="Courier New" charset="0"/>
              <a:buNone/>
            </a:pPr>
            <a:r>
              <a:rPr lang="en-US" altLang="x-none" sz="17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	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  <a:ea typeface="MS PGothic" charset="-128"/>
              </a:rPr>
              <a:t>VBox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 root = new 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  <a:ea typeface="MS PGothic" charset="-128"/>
              </a:rPr>
              <a:t>VBox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();</a:t>
            </a:r>
          </a:p>
          <a:p>
            <a:pPr lvl="1" eaLnBrk="1" hangingPunct="1">
              <a:lnSpc>
                <a:spcPct val="80000"/>
              </a:lnSpc>
              <a:buFont typeface="Courier New" charset="0"/>
              <a:buNone/>
            </a:pPr>
            <a:r>
              <a:rPr lang="en-US" altLang="x-none" sz="17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	Scene scene = new Scene(root);</a:t>
            </a:r>
          </a:p>
          <a:p>
            <a:pPr lvl="1" eaLnBrk="1" hangingPunct="1">
              <a:lnSpc>
                <a:spcPct val="80000"/>
              </a:lnSpc>
              <a:buFont typeface="Courier New" charset="0"/>
              <a:buNone/>
            </a:pPr>
            <a:r>
              <a:rPr lang="en-US" altLang="x-none" sz="17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}</a:t>
            </a:r>
          </a:p>
          <a:p>
            <a:pPr eaLnBrk="1" hangingPunct="1">
              <a:lnSpc>
                <a:spcPct val="80000"/>
              </a:lnSpc>
            </a:pPr>
            <a:endParaRPr lang="en-US" altLang="x-none" sz="2500" dirty="0">
              <a:ea typeface="MS PGothic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x-none" sz="2500" dirty="0">
              <a:ea typeface="MS PGothic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12725" y="3749095"/>
            <a:ext cx="60960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800" dirty="0">
                <a:latin typeface="Consolas" charset="0"/>
              </a:rPr>
              <a:t>public class App extends Application {</a:t>
            </a:r>
          </a:p>
          <a:p>
            <a:pPr eaLnBrk="1" hangingPunct="1"/>
            <a:endParaRPr lang="en-US" altLang="x-none" sz="1800" dirty="0">
              <a:latin typeface="Consolas" charset="0"/>
            </a:endParaRPr>
          </a:p>
          <a:p>
            <a:pPr eaLnBrk="1" hangingPunct="1"/>
            <a:r>
              <a:rPr lang="en-US" altLang="x-none" sz="1800" dirty="0">
                <a:latin typeface="Consolas" charset="0"/>
              </a:rPr>
              <a:t>	@Override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public void start(Stage stage) {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	//code to populate Scene Graph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	</a:t>
            </a:r>
            <a:r>
              <a:rPr lang="en-US" altLang="x-none" sz="1800" dirty="0" err="1">
                <a:latin typeface="Consolas" charset="0"/>
              </a:rPr>
              <a:t>VBox</a:t>
            </a:r>
            <a:r>
              <a:rPr lang="en-US" altLang="x-none" sz="1800" dirty="0">
                <a:latin typeface="Consolas" charset="0"/>
              </a:rPr>
              <a:t> root = new </a:t>
            </a:r>
            <a:r>
              <a:rPr lang="en-US" altLang="x-none" sz="1800" dirty="0" err="1">
                <a:latin typeface="Consolas" charset="0"/>
              </a:rPr>
              <a:t>VBox</a:t>
            </a:r>
            <a:r>
              <a:rPr lang="en-US" altLang="x-none" sz="1800" dirty="0"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800" dirty="0">
                <a:solidFill>
                  <a:srgbClr val="FF0000"/>
                </a:solidFill>
                <a:latin typeface="Consolas" charset="0"/>
              </a:rPr>
              <a:t>		Scene scene = new Scene(root);</a:t>
            </a:r>
          </a:p>
          <a:p>
            <a:pPr eaLnBrk="1" hangingPunct="1"/>
            <a:r>
              <a:rPr lang="en-US" altLang="x-none" sz="1800" dirty="0">
                <a:solidFill>
                  <a:srgbClr val="FF0000"/>
                </a:solidFill>
                <a:latin typeface="Consolas" charset="0"/>
              </a:rPr>
              <a:t>		</a:t>
            </a:r>
            <a:r>
              <a:rPr lang="en-US" altLang="x-none" sz="1800" dirty="0" err="1">
                <a:solidFill>
                  <a:schemeClr val="bg1"/>
                </a:solidFill>
                <a:latin typeface="Consolas" charset="0"/>
              </a:rPr>
              <a:t>stage.setScene</a:t>
            </a:r>
            <a:r>
              <a:rPr lang="en-US" altLang="x-none" sz="1800" dirty="0">
                <a:solidFill>
                  <a:schemeClr val="bg1"/>
                </a:solidFill>
                <a:latin typeface="Consolas" charset="0"/>
              </a:rPr>
              <a:t>(scene);</a:t>
            </a:r>
          </a:p>
          <a:p>
            <a:pPr eaLnBrk="1" hangingPunct="1"/>
            <a:r>
              <a:rPr lang="en-US" altLang="x-none" sz="1800" dirty="0">
                <a:solidFill>
                  <a:schemeClr val="bg1"/>
                </a:solidFill>
                <a:latin typeface="Consolas" charset="0"/>
              </a:rPr>
              <a:t>		</a:t>
            </a:r>
            <a:r>
              <a:rPr lang="en-US" altLang="x-none" sz="1800" dirty="0" err="1">
                <a:solidFill>
                  <a:schemeClr val="bg1"/>
                </a:solidFill>
                <a:latin typeface="Consolas" charset="0"/>
              </a:rPr>
              <a:t>stage.show</a:t>
            </a:r>
            <a:r>
              <a:rPr lang="en-US" altLang="x-none" sz="1800" dirty="0">
                <a:solidFill>
                  <a:schemeClr val="bg1"/>
                </a:solidFill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}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}</a:t>
            </a:r>
          </a:p>
        </p:txBody>
      </p:sp>
      <p:pic>
        <p:nvPicPr>
          <p:cNvPr id="114692" name="Picture 6" descr="Screen Shot 2016-10-03 at 7.11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388" y="2419350"/>
            <a:ext cx="2592387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21A3C46-515C-2E45-8642-8C3738B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14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Constructing the Scene Graph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742495"/>
            <a:ext cx="5583238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x-none" sz="3000" dirty="0">
                <a:solidFill>
                  <a:srgbClr val="FF0000"/>
                </a:solidFill>
                <a:ea typeface="MS PGothic" charset="-128"/>
              </a:rPr>
              <a:t>Once we </a:t>
            </a:r>
            <a:r>
              <a:rPr lang="en-US" altLang="x-none" sz="30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setScene</a:t>
            </a:r>
            <a:r>
              <a:rPr lang="en-US" altLang="x-none" sz="3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</a:t>
            </a:r>
            <a:r>
              <a:rPr lang="en-US" altLang="x-none" sz="3000" dirty="0">
                <a:solidFill>
                  <a:srgbClr val="FF0000"/>
                </a:solidFill>
                <a:ea typeface="MS PGothic" charset="-128"/>
              </a:rPr>
              <a:t> and</a:t>
            </a:r>
            <a:r>
              <a:rPr lang="en-US" altLang="x-none" sz="3000" i="1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x-none" sz="3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show()</a:t>
            </a:r>
            <a:r>
              <a:rPr lang="en-US" altLang="x-none" sz="3000" dirty="0">
                <a:solidFill>
                  <a:srgbClr val="FF0000"/>
                </a:solidFill>
                <a:ea typeface="MS PGothic" charset="-128"/>
              </a:rPr>
              <a:t> on </a:t>
            </a:r>
            <a:r>
              <a:rPr lang="en-US" altLang="x-none" sz="3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Stage</a:t>
            </a:r>
            <a:r>
              <a:rPr lang="en-US" altLang="x-none" sz="3000" dirty="0">
                <a:solidFill>
                  <a:srgbClr val="FF0000"/>
                </a:solidFill>
                <a:ea typeface="MS PGothic" charset="-128"/>
              </a:rPr>
              <a:t>, we begin populating the Scene Graph</a:t>
            </a:r>
            <a:endParaRPr lang="en-US" altLang="x-none" sz="3000" dirty="0">
              <a:ea typeface="MS PGothic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x-none" sz="3000" dirty="0">
              <a:ea typeface="MS PGothic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x-none" sz="3000" dirty="0">
              <a:ea typeface="MS PGothic" charset="-128"/>
            </a:endParaRPr>
          </a:p>
        </p:txBody>
      </p:sp>
      <p:pic>
        <p:nvPicPr>
          <p:cNvPr id="115716" name="Picture 10" descr="Screen Shot 2016-10-03 at 7.11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388" y="2419350"/>
            <a:ext cx="2592387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88" y="4002088"/>
            <a:ext cx="327660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AE41FF-6E82-F740-8F8D-0E6F962C8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25" y="3749095"/>
            <a:ext cx="60960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800" dirty="0">
                <a:latin typeface="Consolas" charset="0"/>
              </a:rPr>
              <a:t>public class App extends Application {</a:t>
            </a:r>
          </a:p>
          <a:p>
            <a:pPr eaLnBrk="1" hangingPunct="1"/>
            <a:endParaRPr lang="en-US" altLang="x-none" sz="1800" dirty="0">
              <a:latin typeface="Consolas" charset="0"/>
            </a:endParaRPr>
          </a:p>
          <a:p>
            <a:pPr eaLnBrk="1" hangingPunct="1"/>
            <a:r>
              <a:rPr lang="en-US" altLang="x-none" sz="1800" dirty="0">
                <a:latin typeface="Consolas" charset="0"/>
              </a:rPr>
              <a:t>	@Override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public void start(Stage stage) {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	//code to populate Scene Graph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	</a:t>
            </a:r>
            <a:r>
              <a:rPr lang="en-US" altLang="x-none" sz="1800" dirty="0" err="1">
                <a:latin typeface="Consolas" charset="0"/>
              </a:rPr>
              <a:t>VBox</a:t>
            </a:r>
            <a:r>
              <a:rPr lang="en-US" altLang="x-none" sz="1800" dirty="0">
                <a:latin typeface="Consolas" charset="0"/>
              </a:rPr>
              <a:t> root = new </a:t>
            </a:r>
            <a:r>
              <a:rPr lang="en-US" altLang="x-none" sz="1800" dirty="0" err="1">
                <a:latin typeface="Consolas" charset="0"/>
              </a:rPr>
              <a:t>VBox</a:t>
            </a:r>
            <a:r>
              <a:rPr lang="en-US" altLang="x-none" sz="1800" dirty="0"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	Scene scene = new Scene(root);</a:t>
            </a:r>
          </a:p>
          <a:p>
            <a:pPr eaLnBrk="1" hangingPunct="1"/>
            <a:r>
              <a:rPr lang="en-US" altLang="x-none" sz="1800" dirty="0">
                <a:solidFill>
                  <a:srgbClr val="FF0000"/>
                </a:solidFill>
                <a:latin typeface="Consolas" charset="0"/>
              </a:rPr>
              <a:t>		</a:t>
            </a:r>
            <a:r>
              <a:rPr lang="en-US" altLang="x-none" sz="1800" dirty="0" err="1">
                <a:solidFill>
                  <a:srgbClr val="FF0000"/>
                </a:solidFill>
                <a:latin typeface="Consolas" charset="0"/>
              </a:rPr>
              <a:t>stage.setScene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</a:rPr>
              <a:t>(scene);</a:t>
            </a:r>
          </a:p>
          <a:p>
            <a:pPr eaLnBrk="1" hangingPunct="1"/>
            <a:r>
              <a:rPr lang="en-US" altLang="x-none" sz="1800" dirty="0">
                <a:solidFill>
                  <a:srgbClr val="FF0000"/>
                </a:solidFill>
                <a:latin typeface="Consolas" charset="0"/>
              </a:rPr>
              <a:t>		</a:t>
            </a:r>
            <a:r>
              <a:rPr lang="en-US" altLang="x-none" sz="1800" dirty="0" err="1">
                <a:solidFill>
                  <a:srgbClr val="FF0000"/>
                </a:solidFill>
                <a:latin typeface="Consolas" charset="0"/>
              </a:rPr>
              <a:t>stage.show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	}</a:t>
            </a:r>
          </a:p>
          <a:p>
            <a:pPr eaLnBrk="1" hangingPunct="1"/>
            <a:r>
              <a:rPr lang="en-US" altLang="x-none" sz="1800" dirty="0">
                <a:latin typeface="Consolas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Screen Shot 2016-10-03 at 7.11.54 PM.png">
            <a:extLst>
              <a:ext uri="{FF2B5EF4-FFF2-40B4-BE49-F238E27FC236}">
                <a16:creationId xmlns:a16="http://schemas.microsoft.com/office/drawing/2014/main" id="{91A16A16-2D86-E242-A0F6-E377D2A3A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5625"/>
            <a:ext cx="3798888" cy="186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1" descr="Screen Shot 2016-10-03 at 7.11.5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5" b="59049"/>
          <a:stretch/>
        </p:blipFill>
        <p:spPr bwMode="auto">
          <a:xfrm>
            <a:off x="7467600" y="1792655"/>
            <a:ext cx="3798888" cy="79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Adding UI Elements to the Scene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7053263" cy="4884738"/>
          </a:xfrm>
        </p:spPr>
        <p:txBody>
          <a:bodyPr/>
          <a:lstStyle/>
          <a:p>
            <a:pPr eaLnBrk="1" hangingPunct="1"/>
            <a:r>
              <a:rPr lang="en-US" altLang="x-none" sz="2600" dirty="0">
                <a:ea typeface="MS PGothic" charset="-128"/>
              </a:rPr>
              <a:t>How do we add more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600" dirty="0">
                <a:ea typeface="MS PGothic" charset="-128"/>
              </a:rPr>
              <a:t>s to the Scene Graph?</a:t>
            </a:r>
            <a:endParaRPr lang="en-US" altLang="x-none" b="1" dirty="0">
              <a:ea typeface="MS PGothic" charset="-128"/>
            </a:endParaRPr>
          </a:p>
          <a:p>
            <a:pPr eaLnBrk="1" hangingPunct="1"/>
            <a:r>
              <a:rPr lang="en-US" altLang="x-none" sz="2600" dirty="0">
                <a:ea typeface="MS PGothic" charset="-128"/>
              </a:rPr>
              <a:t>Adding UI elements as </a:t>
            </a:r>
            <a:r>
              <a:rPr lang="en-US" altLang="x-none" sz="2600" dirty="0">
                <a:solidFill>
                  <a:srgbClr val="FF0000"/>
                </a:solidFill>
                <a:ea typeface="MS PGothic" charset="-128"/>
              </a:rPr>
              <a:t>children</a:t>
            </a:r>
            <a:r>
              <a:rPr lang="en-US" altLang="x-none" sz="2600" dirty="0">
                <a:ea typeface="MS PGothic" charset="-128"/>
              </a:rPr>
              <a:t> of root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600" dirty="0">
                <a:ea typeface="MS PGothic" charset="-128"/>
              </a:rPr>
              <a:t> will add them to </a:t>
            </a:r>
            <a:r>
              <a:rPr lang="en-US" altLang="x-none" sz="26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600" dirty="0">
                <a:ea typeface="MS PGothic" charset="-128"/>
              </a:rPr>
              <a:t> and make them appear on the </a:t>
            </a:r>
            <a:r>
              <a:rPr lang="en-US" altLang="x-none" sz="26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Stage</a:t>
            </a:r>
            <a:r>
              <a:rPr lang="en-US" altLang="x-none" sz="2600" dirty="0">
                <a:ea typeface="MS PGothic" charset="-128"/>
              </a:rPr>
              <a:t>!</a:t>
            </a:r>
            <a:endParaRPr lang="en-US" altLang="x-none" b="1" dirty="0">
              <a:ea typeface="MS PGothic" charset="-128"/>
            </a:endParaRPr>
          </a:p>
          <a:p>
            <a:pPr eaLnBrk="1" hangingPunct="1"/>
            <a:r>
              <a:rPr lang="en-US" altLang="x-none" sz="2600" dirty="0">
                <a:ea typeface="MS PGothic" charset="-128"/>
              </a:rPr>
              <a:t>Calling </a:t>
            </a:r>
            <a:r>
              <a:rPr lang="en-US" altLang="x-none" sz="2600" dirty="0" err="1">
                <a:solidFill>
                  <a:srgbClr val="0432FF"/>
                </a:solidFill>
                <a:latin typeface="Consolas" charset="0"/>
                <a:ea typeface="MS PGothic" charset="-128"/>
              </a:rPr>
              <a:t>getChildren</a:t>
            </a:r>
            <a:r>
              <a:rPr lang="en-US" altLang="x-none" sz="2600" dirty="0">
                <a:solidFill>
                  <a:srgbClr val="0432FF"/>
                </a:solidFill>
                <a:ea typeface="MS PGothic" charset="-128"/>
              </a:rPr>
              <a:t>()</a:t>
            </a:r>
            <a:r>
              <a:rPr lang="en-US" altLang="x-none" sz="2600" dirty="0">
                <a:ea typeface="MS PGothic" charset="-128"/>
              </a:rPr>
              <a:t> method on a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600" dirty="0">
                <a:ea typeface="MS PGothic" charset="-128"/>
              </a:rPr>
              <a:t> returns a list</a:t>
            </a:r>
            <a:r>
              <a:rPr lang="en-US" altLang="x-none" sz="26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600" dirty="0">
                <a:ea typeface="MS PGothic" charset="-128"/>
              </a:rPr>
              <a:t>of that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en-US" sz="2600" dirty="0">
                <a:ea typeface="MS PGothic" charset="-128"/>
              </a:rPr>
              <a:t>’</a:t>
            </a:r>
            <a:r>
              <a:rPr lang="en-US" altLang="x-none" sz="2600" dirty="0">
                <a:ea typeface="MS PGothic" charset="-128"/>
              </a:rPr>
              <a:t>s children</a:t>
            </a:r>
            <a:endParaRPr lang="en-US" altLang="x-none" dirty="0">
              <a:ea typeface="MS PGothic" charset="-128"/>
            </a:endParaRPr>
          </a:p>
          <a:p>
            <a:pPr lvl="1" eaLnBrk="1" hangingPunct="1"/>
            <a:r>
              <a:rPr lang="en-US" altLang="x-none" sz="2000" dirty="0">
                <a:solidFill>
                  <a:srgbClr val="000000"/>
                </a:solidFill>
              </a:rPr>
              <a:t>by adding/removing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000" dirty="0">
                <a:solidFill>
                  <a:srgbClr val="000000"/>
                </a:solidFill>
              </a:rPr>
              <a:t>s from a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en-US" sz="2000" dirty="0">
                <a:solidFill>
                  <a:srgbClr val="000000"/>
                </a:solidFill>
              </a:rPr>
              <a:t>’</a:t>
            </a:r>
            <a:r>
              <a:rPr lang="en-US" altLang="x-none" sz="2000" dirty="0">
                <a:solidFill>
                  <a:srgbClr val="000000"/>
                </a:solidFill>
              </a:rPr>
              <a:t>s </a:t>
            </a:r>
            <a:r>
              <a:rPr lang="en-US" altLang="x-none" sz="2000" dirty="0">
                <a:sym typeface="Consolas" charset="0"/>
              </a:rPr>
              <a:t>list</a:t>
            </a:r>
            <a:r>
              <a:rPr lang="en-US" altLang="x-none" sz="2000" dirty="0"/>
              <a:t> </a:t>
            </a:r>
            <a:r>
              <a:rPr lang="en-US" altLang="x-none" sz="2000" dirty="0">
                <a:solidFill>
                  <a:srgbClr val="000000"/>
                </a:solidFill>
              </a:rPr>
              <a:t>of children, we can </a:t>
            </a:r>
            <a:r>
              <a:rPr lang="en-US" altLang="x-none" sz="2000" dirty="0">
                <a:solidFill>
                  <a:srgbClr val="000000"/>
                </a:solidFill>
                <a:sym typeface="Consolas" charset="0"/>
              </a:rPr>
              <a:t>add</a:t>
            </a:r>
            <a:r>
              <a:rPr lang="en-US" altLang="x-none" sz="2000" dirty="0">
                <a:solidFill>
                  <a:srgbClr val="000000"/>
                </a:solidFill>
              </a:rPr>
              <a:t>/remove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000" dirty="0">
                <a:solidFill>
                  <a:srgbClr val="000000"/>
                </a:solidFill>
              </a:rPr>
              <a:t>s from the </a:t>
            </a:r>
            <a:r>
              <a:rPr lang="en-US" altLang="x-none" sz="2000" dirty="0">
                <a:sym typeface="Consolas" charset="0"/>
              </a:rPr>
              <a:t>Scene Graph</a:t>
            </a:r>
            <a:r>
              <a:rPr lang="en-US" altLang="x-none" sz="2000" dirty="0"/>
              <a:t>!</a:t>
            </a:r>
            <a:endParaRPr lang="en-US" altLang="x-none" dirty="0"/>
          </a:p>
        </p:txBody>
      </p:sp>
      <p:grpSp>
        <p:nvGrpSpPr>
          <p:cNvPr id="117763" name="Group 1"/>
          <p:cNvGrpSpPr>
            <a:grpSpLocks/>
          </p:cNvGrpSpPr>
          <p:nvPr/>
        </p:nvGrpSpPr>
        <p:grpSpPr bwMode="auto">
          <a:xfrm>
            <a:off x="7747000" y="3941763"/>
            <a:ext cx="3276600" cy="1843087"/>
            <a:chOff x="8915400" y="3847711"/>
            <a:chExt cx="3276600" cy="1843962"/>
          </a:xfrm>
        </p:grpSpPr>
        <p:pic>
          <p:nvPicPr>
            <p:cNvPr id="11776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400" y="3847711"/>
              <a:ext cx="3276600" cy="184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6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9" t="44125" r="4675" b="25456"/>
            <a:stretch>
              <a:fillRect/>
            </a:stretch>
          </p:blipFill>
          <p:spPr bwMode="auto">
            <a:xfrm>
              <a:off x="9085797" y="4988278"/>
              <a:ext cx="1007706" cy="501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6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6" t="44958" r="35643" b="26564"/>
            <a:stretch>
              <a:fillRect/>
            </a:stretch>
          </p:blipFill>
          <p:spPr bwMode="auto">
            <a:xfrm>
              <a:off x="9104458" y="4597690"/>
              <a:ext cx="951722" cy="469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6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" t="49365" r="66246" b="26564"/>
            <a:stretch>
              <a:fillRect/>
            </a:stretch>
          </p:blipFill>
          <p:spPr bwMode="auto">
            <a:xfrm>
              <a:off x="9050694" y="4275879"/>
              <a:ext cx="986825" cy="39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Adding UI Elements to the Scene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" y="1414463"/>
            <a:ext cx="7399338" cy="51736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2600" dirty="0">
                <a:ea typeface="MS PGothic" charset="-128"/>
              </a:rPr>
              <a:t> 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getChildren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 </a:t>
            </a:r>
            <a:r>
              <a:rPr lang="en-US" altLang="x-none" sz="2600" dirty="0">
                <a:ea typeface="MS PGothic" charset="-128"/>
              </a:rPr>
              <a:t>returns a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List</a:t>
            </a:r>
            <a:r>
              <a:rPr lang="en-US" altLang="x-none" sz="2600" dirty="0">
                <a:ea typeface="MS PGothic" charset="-128"/>
              </a:rPr>
              <a:t> of child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600" dirty="0">
                <a:ea typeface="MS PGothic" charset="-128"/>
              </a:rPr>
              <a:t>s</a:t>
            </a:r>
            <a:endParaRPr lang="en-US" altLang="x-none" dirty="0">
              <a:ea typeface="MS PGothic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x-none" sz="2200" dirty="0"/>
              <a:t>in example on right,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root.getChildren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 </a:t>
            </a:r>
            <a:r>
              <a:rPr lang="en-US" altLang="x-none" sz="2200" dirty="0"/>
              <a:t>returns a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List</a:t>
            </a:r>
            <a:r>
              <a:rPr lang="en-US" altLang="x-none" sz="2200" dirty="0"/>
              <a:t> holding three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200" dirty="0"/>
              <a:t>s (assuming we created them previously - next slide)</a:t>
            </a:r>
            <a:endParaRPr lang="en-US" altLang="x-none" dirty="0"/>
          </a:p>
          <a:p>
            <a:pPr eaLnBrk="1" hangingPunct="1">
              <a:lnSpc>
                <a:spcPct val="90000"/>
              </a:lnSpc>
            </a:pPr>
            <a:r>
              <a:rPr lang="en-US" altLang="x-none" sz="2600" dirty="0">
                <a:ea typeface="MS PGothic" charset="-128"/>
              </a:rPr>
              <a:t>To </a:t>
            </a:r>
            <a:r>
              <a:rPr lang="en-US" altLang="x-none" sz="2600" dirty="0">
                <a:solidFill>
                  <a:srgbClr val="FF0000"/>
                </a:solidFill>
                <a:ea typeface="MS PGothic" charset="-128"/>
              </a:rPr>
              <a:t>add</a:t>
            </a:r>
            <a:r>
              <a:rPr lang="en-US" altLang="x-none" sz="2600" dirty="0">
                <a:ea typeface="MS PGothic" charset="-128"/>
              </a:rPr>
              <a:t> a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6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600" dirty="0">
                <a:ea typeface="MS PGothic" charset="-128"/>
              </a:rPr>
              <a:t>to this list of children, call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add(Node node) </a:t>
            </a:r>
            <a:r>
              <a:rPr lang="en-US" altLang="x-none" sz="2600" dirty="0">
                <a:ea typeface="MS PGothic" charset="-128"/>
              </a:rPr>
              <a:t>on that returned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List</a:t>
            </a:r>
            <a:r>
              <a:rPr lang="en-US" altLang="x-none" sz="2600" dirty="0">
                <a:latin typeface="Consolas" charset="0"/>
                <a:ea typeface="Consolas" charset="0"/>
                <a:cs typeface="Consolas" charset="0"/>
              </a:rPr>
              <a:t>!</a:t>
            </a:r>
            <a:endParaRPr lang="en-US" altLang="x-none" dirty="0">
              <a:latin typeface="Consolas" charset="0"/>
              <a:ea typeface="Consolas" charset="0"/>
              <a:cs typeface="Consolas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x-none" sz="2200" dirty="0"/>
              <a:t>can also use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addAll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(Nodes… node1, node2, …) </a:t>
            </a:r>
            <a:r>
              <a:rPr lang="en-US" altLang="x-none" sz="2200" dirty="0"/>
              <a:t>which takes in </a:t>
            </a:r>
            <a:r>
              <a:rPr lang="en-US" altLang="x-none" sz="2200" i="1" dirty="0"/>
              <a:t>any number of </a:t>
            </a:r>
            <a:r>
              <a:rPr lang="en-US" altLang="x-none" sz="2400" i="1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200" i="1" dirty="0"/>
              <a:t>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200" dirty="0"/>
              <a:t>allowing </a:t>
            </a:r>
            <a:r>
              <a:rPr lang="en-US" altLang="x-none" sz="2200" i="1" dirty="0"/>
              <a:t>any</a:t>
            </a:r>
            <a:r>
              <a:rPr lang="en-US" altLang="x-none" sz="2200" dirty="0"/>
              <a:t> number of arguments is a new capability of parameter lists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400" dirty="0">
                <a:ea typeface="MS PGothic" charset="-128"/>
              </a:rPr>
              <a:t>To </a:t>
            </a:r>
            <a:r>
              <a:rPr lang="en-US" altLang="x-none" sz="2400" dirty="0">
                <a:solidFill>
                  <a:srgbClr val="FF0000"/>
                </a:solidFill>
                <a:ea typeface="MS PGothic" charset="-128"/>
              </a:rPr>
              <a:t>remove</a:t>
            </a:r>
            <a:r>
              <a:rPr lang="en-US" altLang="x-none" sz="2400" dirty="0">
                <a:ea typeface="MS PGothic" charset="-128"/>
              </a:rPr>
              <a:t> a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4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400" dirty="0">
                <a:ea typeface="MS PGothic" charset="-128"/>
              </a:rPr>
              <a:t>from this list of children, call </a:t>
            </a:r>
            <a:r>
              <a:rPr lang="en-US" altLang="x-none" sz="24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remove(Node node)</a:t>
            </a:r>
            <a:r>
              <a:rPr lang="en-US" altLang="x-none" sz="2400" dirty="0">
                <a:solidFill>
                  <a:srgbClr val="0432FF"/>
                </a:solidFill>
                <a:ea typeface="MS PGothic" charset="-128"/>
              </a:rPr>
              <a:t> </a:t>
            </a:r>
            <a:r>
              <a:rPr lang="en-US" altLang="x-none" sz="2400" dirty="0">
                <a:ea typeface="MS PGothic" charset="-128"/>
              </a:rPr>
              <a:t>on that returned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List</a:t>
            </a:r>
            <a:endParaRPr lang="en-US" altLang="x-none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9811" name="Picture 5" descr="Screen Shot 2016-10-03 at 7.11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5625"/>
            <a:ext cx="3798888" cy="186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9812" name="Group 5"/>
          <p:cNvGrpSpPr>
            <a:grpSpLocks/>
          </p:cNvGrpSpPr>
          <p:nvPr/>
        </p:nvGrpSpPr>
        <p:grpSpPr bwMode="auto">
          <a:xfrm>
            <a:off x="7747000" y="3941763"/>
            <a:ext cx="3276600" cy="1843087"/>
            <a:chOff x="8915400" y="3847711"/>
            <a:chExt cx="3276600" cy="1843962"/>
          </a:xfrm>
        </p:grpSpPr>
        <p:pic>
          <p:nvPicPr>
            <p:cNvPr id="119813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400" y="3847711"/>
              <a:ext cx="3276600" cy="184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814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9" t="44125" r="4675" b="25456"/>
            <a:stretch>
              <a:fillRect/>
            </a:stretch>
          </p:blipFill>
          <p:spPr bwMode="auto">
            <a:xfrm>
              <a:off x="9085797" y="4988278"/>
              <a:ext cx="1007706" cy="501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815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6" t="44958" r="35643" b="26564"/>
            <a:stretch>
              <a:fillRect/>
            </a:stretch>
          </p:blipFill>
          <p:spPr bwMode="auto">
            <a:xfrm>
              <a:off x="9104458" y="4597690"/>
              <a:ext cx="951722" cy="469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816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" t="49365" r="66246" b="26564"/>
            <a:stretch>
              <a:fillRect/>
            </a:stretch>
          </p:blipFill>
          <p:spPr bwMode="auto">
            <a:xfrm>
              <a:off x="9050694" y="4275879"/>
              <a:ext cx="986825" cy="39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/>
          </p:nvPr>
        </p:nvSpPr>
        <p:spPr>
          <a:xfrm>
            <a:off x="838200" y="46038"/>
            <a:ext cx="10515600" cy="1325562"/>
          </a:xfrm>
        </p:spPr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root.getChildren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().add(…)</a:t>
            </a:r>
            <a:r>
              <a:rPr lang="en-US" altLang="x-none" dirty="0">
                <a:ea typeface="MS PGothic" charset="-128"/>
              </a:rPr>
              <a:t> in action</a:t>
            </a:r>
          </a:p>
        </p:txBody>
      </p:sp>
      <p:sp>
        <p:nvSpPr>
          <p:cNvPr id="121858" name="Content Placeholder 2"/>
          <p:cNvSpPr>
            <a:spLocks noGrp="1"/>
          </p:cNvSpPr>
          <p:nvPr>
            <p:ph idx="1"/>
          </p:nvPr>
        </p:nvSpPr>
        <p:spPr>
          <a:xfrm>
            <a:off x="121253" y="965703"/>
            <a:ext cx="8694036" cy="1630362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x-none" sz="2400" dirty="0">
                <a:solidFill>
                  <a:srgbClr val="FF0000"/>
                </a:solidFill>
                <a:ea typeface="MS PGothic" charset="-128"/>
              </a:rPr>
              <a:t>Add 3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400" dirty="0">
                <a:solidFill>
                  <a:srgbClr val="FF0000"/>
                </a:solidFill>
                <a:ea typeface="MS PGothic" charset="-128"/>
              </a:rPr>
              <a:t>s to the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4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400" dirty="0">
                <a:solidFill>
                  <a:srgbClr val="FF0000"/>
                </a:solidFill>
                <a:ea typeface="MS PGothic" charset="-128"/>
              </a:rPr>
              <a:t>by adding them as children of the root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 </a:t>
            </a:r>
            <a:r>
              <a:rPr lang="en-US" altLang="x-none" sz="2400" dirty="0">
                <a:ea typeface="MS PGothic" charset="-128"/>
              </a:rPr>
              <a:t>(no children before this)</a:t>
            </a:r>
          </a:p>
          <a:p>
            <a:pPr eaLnBrk="1" hangingPunct="1"/>
            <a:r>
              <a:rPr lang="en-US" altLang="x-none" sz="2400" dirty="0">
                <a:ea typeface="MS PGothic" charset="-128"/>
              </a:rPr>
              <a:t> First create buttons</a:t>
            </a:r>
          </a:p>
          <a:p>
            <a:pPr eaLnBrk="1" hangingPunct="1"/>
            <a:r>
              <a:rPr lang="en-US" altLang="x-none" sz="2400" dirty="0">
                <a:ea typeface="MS PGothic" charset="-128"/>
              </a:rPr>
              <a:t>Then add buttons to Scene Graph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5657850"/>
            <a:ext cx="11102975" cy="12001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800" b="1" i="1" dirty="0">
                <a:latin typeface="Calibri Light" charset="0"/>
              </a:rPr>
              <a:t>Remember double dot method call shorthand?</a:t>
            </a:r>
          </a:p>
          <a:p>
            <a:pPr eaLnBrk="1" hangingPunct="1"/>
            <a:r>
              <a:rPr lang="en-US" altLang="x-none" sz="1800" dirty="0" err="1">
                <a:solidFill>
                  <a:srgbClr val="0432FF"/>
                </a:solidFill>
                <a:latin typeface="Consolas" charset="0"/>
              </a:rPr>
              <a:t>root.getChildren</a:t>
            </a:r>
            <a:r>
              <a:rPr lang="en-US" altLang="x-none" sz="1800" dirty="0">
                <a:solidFill>
                  <a:srgbClr val="0432FF"/>
                </a:solidFill>
                <a:latin typeface="Consolas" charset="0"/>
              </a:rPr>
              <a:t>()</a:t>
            </a:r>
            <a:r>
              <a:rPr lang="en-US" altLang="x-none" sz="1800" dirty="0">
                <a:latin typeface="Arial" charset="0"/>
              </a:rPr>
              <a:t> returns a </a:t>
            </a:r>
            <a:r>
              <a:rPr lang="en-US" altLang="x-none" sz="1800" dirty="0">
                <a:solidFill>
                  <a:srgbClr val="0000FF"/>
                </a:solidFill>
                <a:latin typeface="Arial" charset="0"/>
              </a:rPr>
              <a:t>List</a:t>
            </a:r>
            <a:r>
              <a:rPr lang="en-US" altLang="x-none" sz="1800" dirty="0">
                <a:latin typeface="Arial" charset="0"/>
              </a:rPr>
              <a:t> of </a:t>
            </a:r>
            <a:r>
              <a:rPr lang="en-US" altLang="x-none" sz="1800" dirty="0">
                <a:solidFill>
                  <a:srgbClr val="0432FF"/>
                </a:solidFill>
                <a:latin typeface="Consolas" charset="0"/>
              </a:rPr>
              <a:t>root</a:t>
            </a:r>
            <a:r>
              <a:rPr lang="ja-JP" altLang="en-US" sz="1800" dirty="0">
                <a:latin typeface="Arial" charset="0"/>
              </a:rPr>
              <a:t>’</a:t>
            </a:r>
            <a:r>
              <a:rPr lang="en-US" altLang="ja-JP" sz="1800" dirty="0">
                <a:latin typeface="Arial" charset="0"/>
              </a:rPr>
              <a:t>s children. Rather than storing that returned </a:t>
            </a:r>
            <a:r>
              <a:rPr lang="en-US" altLang="ja-JP" sz="1800" dirty="0">
                <a:solidFill>
                  <a:srgbClr val="0000FF"/>
                </a:solidFill>
                <a:latin typeface="Arial" charset="0"/>
              </a:rPr>
              <a:t>List</a:t>
            </a:r>
            <a:r>
              <a:rPr lang="en-US" altLang="ja-JP" sz="1800" dirty="0">
                <a:latin typeface="Arial" charset="0"/>
              </a:rPr>
              <a:t> in a variable and calling </a:t>
            </a:r>
            <a:r>
              <a:rPr lang="en-US" altLang="ja-JP" sz="1800" dirty="0">
                <a:solidFill>
                  <a:srgbClr val="0432FF"/>
                </a:solidFill>
                <a:latin typeface="Consolas" charset="0"/>
              </a:rPr>
              <a:t>add(…)</a:t>
            </a:r>
            <a:r>
              <a:rPr lang="en-US" altLang="ja-JP" sz="1800" dirty="0">
                <a:latin typeface="Consolas" charset="0"/>
              </a:rPr>
              <a:t> </a:t>
            </a:r>
            <a:r>
              <a:rPr lang="en-US" altLang="ja-JP" sz="1800" dirty="0">
                <a:latin typeface="Arial" charset="0"/>
              </a:rPr>
              <a:t>on that variable, we can simplify our code by calling </a:t>
            </a:r>
            <a:r>
              <a:rPr lang="en-US" altLang="ja-JP" sz="1800" dirty="0">
                <a:solidFill>
                  <a:srgbClr val="0432FF"/>
                </a:solidFill>
                <a:latin typeface="Consolas" charset="0"/>
              </a:rPr>
              <a:t>add(…)</a:t>
            </a:r>
            <a:r>
              <a:rPr lang="en-US" altLang="ja-JP" sz="1800" dirty="0">
                <a:latin typeface="Arial" charset="0"/>
              </a:rPr>
              <a:t> directly on the returned </a:t>
            </a:r>
            <a:r>
              <a:rPr lang="en-US" altLang="ja-JP" sz="1800" dirty="0">
                <a:solidFill>
                  <a:srgbClr val="0000FF"/>
                </a:solidFill>
                <a:latin typeface="Arial" charset="0"/>
              </a:rPr>
              <a:t>List</a:t>
            </a:r>
            <a:r>
              <a:rPr lang="en-US" altLang="ja-JP" sz="1800" dirty="0">
                <a:latin typeface="Arial" charset="0"/>
              </a:rPr>
              <a:t> of children!</a:t>
            </a:r>
            <a:endParaRPr lang="en-US" altLang="x-none" sz="1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21253" y="2892362"/>
            <a:ext cx="60960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/* Within App class */</a:t>
            </a:r>
            <a:r>
              <a:rPr lang="en-US" altLang="x-none" sz="17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@Override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public void start(Stage stage) {</a:t>
            </a:r>
          </a:p>
          <a:p>
            <a:pPr eaLnBrk="1" hangingPunct="1"/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	//code for setting root, stage, scene elided 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		Button b1 = new Button(</a:t>
            </a:r>
            <a:r>
              <a:rPr lang="en-US" altLang="en-US" sz="1700" dirty="0">
                <a:latin typeface="Consolas" charset="0"/>
              </a:rPr>
              <a:t>“</a:t>
            </a:r>
            <a:r>
              <a:rPr lang="en-US" altLang="x-none" sz="1700" dirty="0">
                <a:latin typeface="Consolas" charset="0"/>
              </a:rPr>
              <a:t>Button 1</a:t>
            </a:r>
            <a:r>
              <a:rPr lang="en-US" altLang="en-US" sz="1700" dirty="0">
                <a:latin typeface="Consolas" charset="0"/>
              </a:rPr>
              <a:t>”</a:t>
            </a:r>
            <a:r>
              <a:rPr lang="en-US" altLang="x-none" sz="17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Button b2 = new Button(</a:t>
            </a:r>
            <a:r>
              <a:rPr lang="en-US" altLang="en-US" sz="1700" dirty="0">
                <a:latin typeface="Consolas" charset="0"/>
              </a:rPr>
              <a:t>“</a:t>
            </a:r>
            <a:r>
              <a:rPr lang="en-US" altLang="x-none" sz="1700" dirty="0">
                <a:latin typeface="Consolas" charset="0"/>
              </a:rPr>
              <a:t>Button 2</a:t>
            </a:r>
            <a:r>
              <a:rPr lang="en-US" altLang="en-US" sz="1700" dirty="0">
                <a:latin typeface="Consolas" charset="0"/>
              </a:rPr>
              <a:t>”</a:t>
            </a:r>
            <a:r>
              <a:rPr lang="en-US" altLang="x-none" sz="17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Button b3 = new Button(</a:t>
            </a:r>
            <a:r>
              <a:rPr lang="en-US" altLang="en-US" sz="1700" dirty="0">
                <a:latin typeface="Consolas" charset="0"/>
              </a:rPr>
              <a:t>“</a:t>
            </a:r>
            <a:r>
              <a:rPr lang="en-US" altLang="x-none" sz="1700" dirty="0">
                <a:latin typeface="Consolas" charset="0"/>
              </a:rPr>
              <a:t>Button 3</a:t>
            </a:r>
            <a:r>
              <a:rPr lang="en-US" altLang="en-US" sz="1700" dirty="0">
                <a:latin typeface="Consolas" charset="0"/>
              </a:rPr>
              <a:t>”</a:t>
            </a:r>
            <a:r>
              <a:rPr lang="en-US" altLang="x-none" sz="17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	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root.getChildren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().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addAll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(b1,b2,b3);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endParaRPr lang="en-US" altLang="x-none" sz="1700" dirty="0">
              <a:latin typeface="Consolas" charset="0"/>
            </a:endParaRP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1452563" y="5296395"/>
            <a:ext cx="2145660" cy="361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6-10-03 at 7.11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108" y="1447800"/>
            <a:ext cx="3925887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reen Shot 2016-10-03 at 7.11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289" y="1493789"/>
            <a:ext cx="1898507" cy="103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773988" y="3562350"/>
            <a:ext cx="3276600" cy="1844675"/>
            <a:chOff x="8915400" y="3847711"/>
            <a:chExt cx="3276600" cy="1843962"/>
          </a:xfrm>
        </p:grpSpPr>
        <p:pic>
          <p:nvPicPr>
            <p:cNvPr id="121865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400" y="3847711"/>
              <a:ext cx="3276600" cy="184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6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9" t="44125" r="4675" b="25456"/>
            <a:stretch>
              <a:fillRect/>
            </a:stretch>
          </p:blipFill>
          <p:spPr bwMode="auto">
            <a:xfrm>
              <a:off x="9085797" y="4988278"/>
              <a:ext cx="1007706" cy="501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7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6" t="44958" r="35643" b="26564"/>
            <a:stretch>
              <a:fillRect/>
            </a:stretch>
          </p:blipFill>
          <p:spPr bwMode="auto">
            <a:xfrm>
              <a:off x="9104458" y="4597690"/>
              <a:ext cx="951722" cy="469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8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" t="49365" r="66246" b="26564"/>
            <a:stretch>
              <a:fillRect/>
            </a:stretch>
          </p:blipFill>
          <p:spPr bwMode="auto">
            <a:xfrm>
              <a:off x="9050694" y="4275879"/>
              <a:ext cx="986825" cy="39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6D5CFEC-8E06-7240-BAED-3BD0B0127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123" y="4533404"/>
            <a:ext cx="2132089" cy="9233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800" dirty="0"/>
              <a:t>Note the default button selection in blue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561111-2C72-2D45-984B-FDDF9857631D}"/>
              </a:ext>
            </a:extLst>
          </p:cNvPr>
          <p:cNvCxnSpPr>
            <a:cxnSpLocks/>
            <a:stCxn id="14" idx="0"/>
            <a:endCxn id="121868" idx="1"/>
          </p:cNvCxnSpPr>
          <p:nvPr/>
        </p:nvCxnSpPr>
        <p:spPr>
          <a:xfrm flipV="1">
            <a:off x="6629168" y="4189281"/>
            <a:ext cx="1280114" cy="34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32742F-60F6-B04B-93FA-A1813C3F1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826" y="2197016"/>
            <a:ext cx="2732677" cy="120032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800" dirty="0"/>
              <a:t>Order matters - order buttons added effects order displayed</a:t>
            </a:r>
          </a:p>
          <a:p>
            <a:pPr eaLnBrk="1" hangingPunct="1"/>
            <a:r>
              <a:rPr lang="en-US" altLang="x-none" sz="1800" dirty="0"/>
              <a:t>(b1, b2, b3) vs. (b2, b1, b3)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5E55C5-F3E4-C547-9A1C-C52596028A9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870623" y="3397345"/>
            <a:ext cx="1680542" cy="1625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1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 uiExpand="1" build="p"/>
      <p:bldP spid="8" grpId="0" animBg="1"/>
      <p:bldP spid="13" grpId="0" uiExpand="1" build="allAtOnce"/>
      <p:bldP spid="14" grpId="0" animBg="1" autoUpdateAnimBg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This Lecture</a:t>
            </a:r>
          </a:p>
        </p:txBody>
      </p:sp>
      <p:sp>
        <p:nvSpPr>
          <p:cNvPr id="97282" name="Content Placeholder 2"/>
          <p:cNvSpPr>
            <a:spLocks noGrp="1"/>
          </p:cNvSpPr>
          <p:nvPr>
            <p:ph idx="1"/>
          </p:nvPr>
        </p:nvSpPr>
        <p:spPr>
          <a:xfrm>
            <a:off x="696914" y="1823330"/>
            <a:ext cx="6939536" cy="47545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x-none" sz="2200" dirty="0">
                <a:ea typeface="MS PGothic" charset="-128"/>
                <a:hlinkClick r:id="rId3" action="ppaction://hlinksldjump"/>
              </a:rPr>
              <a:t>GUIs and JavaFX</a:t>
            </a:r>
            <a:endParaRPr lang="en-US" altLang="x-none" sz="2200" dirty="0">
              <a:ea typeface="MS PGothic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x-none" sz="2200" dirty="0">
                <a:ea typeface="MS PGothic" charset="-128"/>
                <a:hlinkClick r:id="rId4" action="ppaction://hlinksldjump"/>
              </a:rPr>
              <a:t>JavaFX Scene Graph Hierarchy</a:t>
            </a:r>
            <a:endParaRPr lang="en-US" altLang="x-none" sz="2200" dirty="0">
              <a:ea typeface="MS PGothic" charset="-128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x-none" sz="2000" dirty="0"/>
              <a:t>Aside: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VBox</a:t>
            </a:r>
            <a:endParaRPr lang="en-US" altLang="x-none" sz="2000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x-none" sz="2200" dirty="0">
                <a:ea typeface="MS PGothic" charset="-128"/>
                <a:hlinkClick r:id="rId5" action="ppaction://hlinksldjump"/>
              </a:rPr>
              <a:t>Example: </a:t>
            </a:r>
            <a:r>
              <a:rPr lang="en-US" altLang="x-none" sz="2200" dirty="0" err="1">
                <a:solidFill>
                  <a:srgbClr val="0432FF"/>
                </a:solidFill>
                <a:latin typeface="Consolas" charset="0"/>
                <a:ea typeface="MS PGothic" charset="-128"/>
                <a:hlinkClick r:id="rId5" action="ppaction://hlinksldjump"/>
              </a:rPr>
              <a:t>ColorChanger</a:t>
            </a:r>
            <a:endParaRPr lang="en-US" altLang="x-none" sz="2200" dirty="0">
              <a:solidFill>
                <a:srgbClr val="0432FF"/>
              </a:solidFill>
              <a:latin typeface="Consolas" charset="0"/>
              <a:ea typeface="MS PGothic" charset="-128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x-none" sz="2000" dirty="0"/>
              <a:t>Event Handling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2000" dirty="0"/>
              <a:t>Private inner classes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2000" dirty="0"/>
              <a:t>Random number generation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javafx.scene.paint.Colors</a:t>
            </a:r>
            <a:endParaRPr lang="en-US" altLang="x-none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200" dirty="0">
                <a:ea typeface="MS PGothic" charset="-128"/>
                <a:hlinkClick r:id="rId6" action="ppaction://hlinksldjump"/>
              </a:rPr>
              <a:t>Logical vs. Graphical Containment with JavaFX</a:t>
            </a:r>
            <a:endParaRPr lang="en-US" altLang="x-none" sz="2200" dirty="0">
              <a:solidFill>
                <a:srgbClr val="0432FF"/>
              </a:solidFill>
              <a:latin typeface="Consolas" charset="0"/>
              <a:ea typeface="MS PGothic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489CC6-4AE4-D441-8FAB-2CD559C40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3924" y="1313778"/>
            <a:ext cx="60325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/>
          </p:nvPr>
        </p:nvSpPr>
        <p:spPr>
          <a:xfrm>
            <a:off x="838200" y="33338"/>
            <a:ext cx="10515600" cy="1325562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Removing UI Elements from the Scene (2/2) 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996950"/>
            <a:ext cx="7882294" cy="1628775"/>
          </a:xfrm>
        </p:spPr>
        <p:txBody>
          <a:bodyPr/>
          <a:lstStyle/>
          <a:p>
            <a:pPr eaLnBrk="1" hangingPunct="1"/>
            <a:r>
              <a:rPr lang="en-US" altLang="x-none" sz="2700" dirty="0">
                <a:ea typeface="MS PGothic" charset="-128"/>
              </a:rPr>
              <a:t>Similarly, remove a UI element by removing it from </a:t>
            </a:r>
            <a:r>
              <a:rPr lang="en-US" altLang="x-none" sz="2700" b="1" dirty="0">
                <a:ea typeface="MS PGothic" charset="-128"/>
              </a:rPr>
              <a:t>root</a:t>
            </a:r>
            <a:r>
              <a:rPr lang="en-US" altLang="en-US" sz="2700" dirty="0">
                <a:ea typeface="MS PGothic" charset="-128"/>
              </a:rPr>
              <a:t>’</a:t>
            </a:r>
            <a:r>
              <a:rPr lang="en-US" altLang="x-none" sz="2700" dirty="0">
                <a:ea typeface="MS PGothic" charset="-128"/>
              </a:rPr>
              <a:t>s children</a:t>
            </a:r>
          </a:p>
          <a:p>
            <a:pPr lvl="1" eaLnBrk="1" hangingPunct="1"/>
            <a:r>
              <a:rPr lang="en-US" altLang="x-none" sz="2300" dirty="0">
                <a:ea typeface="MS PGothic" charset="-128"/>
              </a:rPr>
              <a:t>note: order of children doesn</a:t>
            </a:r>
            <a:r>
              <a:rPr lang="en-US" altLang="en-US" sz="2300" dirty="0">
                <a:ea typeface="MS PGothic" charset="-128"/>
              </a:rPr>
              <a:t>’</a:t>
            </a:r>
            <a:r>
              <a:rPr lang="en-US" altLang="x-none" sz="2300" dirty="0">
                <a:ea typeface="MS PGothic" charset="-128"/>
              </a:rPr>
              <a:t>t matter when removing elements since you specify their variable names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x-none" sz="2700" dirty="0">
                <a:solidFill>
                  <a:srgbClr val="FF0000"/>
                </a:solidFill>
                <a:ea typeface="MS PGothic" charset="-128"/>
              </a:rPr>
              <a:t>Let</a:t>
            </a:r>
            <a:r>
              <a:rPr lang="en-US" altLang="en-US" sz="2700" dirty="0">
                <a:solidFill>
                  <a:srgbClr val="FF0000"/>
                </a:solidFill>
                <a:ea typeface="MS PGothic" charset="-128"/>
              </a:rPr>
              <a:t>’</a:t>
            </a:r>
            <a:r>
              <a:rPr lang="en-US" altLang="x-none" sz="2700" dirty="0">
                <a:solidFill>
                  <a:srgbClr val="FF0000"/>
                </a:solidFill>
                <a:ea typeface="MS PGothic" charset="-128"/>
              </a:rPr>
              <a:t>s remove third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sz="2800" dirty="0"/>
              <a:t>*</a:t>
            </a:r>
            <a:endParaRPr lang="en-US" altLang="x-none" sz="2700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5887" y="3443288"/>
            <a:ext cx="7312025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/* Within App class */ </a:t>
            </a:r>
            <a:r>
              <a:rPr lang="en-US" altLang="x-none" sz="17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@Override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public void start(Stage stage) {</a:t>
            </a:r>
          </a:p>
          <a:p>
            <a:pPr eaLnBrk="1" hangingPunct="1"/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	//code for setting root, stage, scene elided 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		Button b1 = new Button(</a:t>
            </a:r>
            <a:r>
              <a:rPr lang="en-US" altLang="en-US" sz="1700" dirty="0">
                <a:latin typeface="Consolas" charset="0"/>
              </a:rPr>
              <a:t>“</a:t>
            </a:r>
            <a:r>
              <a:rPr lang="en-US" altLang="x-none" sz="1700" dirty="0">
                <a:latin typeface="Consolas" charset="0"/>
              </a:rPr>
              <a:t>Button 1</a:t>
            </a:r>
            <a:r>
              <a:rPr lang="en-US" altLang="en-US" sz="1700" dirty="0">
                <a:latin typeface="Consolas" charset="0"/>
              </a:rPr>
              <a:t>”</a:t>
            </a:r>
            <a:r>
              <a:rPr lang="en-US" altLang="x-none" sz="17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Button b2 = new Button(</a:t>
            </a:r>
            <a:r>
              <a:rPr lang="en-US" altLang="en-US" sz="1700" dirty="0">
                <a:latin typeface="Consolas" charset="0"/>
              </a:rPr>
              <a:t>“</a:t>
            </a:r>
            <a:r>
              <a:rPr lang="en-US" altLang="x-none" sz="1700" dirty="0">
                <a:latin typeface="Consolas" charset="0"/>
              </a:rPr>
              <a:t>Button 2</a:t>
            </a:r>
            <a:r>
              <a:rPr lang="en-US" altLang="en-US" sz="1700" dirty="0">
                <a:latin typeface="Consolas" charset="0"/>
              </a:rPr>
              <a:t>”</a:t>
            </a:r>
            <a:r>
              <a:rPr lang="en-US" altLang="x-none" sz="17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Button b3 = new Button(</a:t>
            </a:r>
            <a:r>
              <a:rPr lang="en-US" altLang="en-US" sz="1700" dirty="0">
                <a:latin typeface="Consolas" charset="0"/>
              </a:rPr>
              <a:t>“</a:t>
            </a:r>
            <a:r>
              <a:rPr lang="en-US" altLang="x-none" sz="1700" dirty="0">
                <a:latin typeface="Consolas" charset="0"/>
              </a:rPr>
              <a:t>Button 3</a:t>
            </a:r>
            <a:r>
              <a:rPr lang="en-US" altLang="en-US" sz="1700" dirty="0">
                <a:latin typeface="Consolas" charset="0"/>
              </a:rPr>
              <a:t>”</a:t>
            </a:r>
            <a:r>
              <a:rPr lang="en-US" altLang="x-none" sz="17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</a:t>
            </a:r>
            <a:r>
              <a:rPr lang="en-US" altLang="x-none" sz="1700" dirty="0" err="1">
                <a:latin typeface="Consolas" charset="0"/>
              </a:rPr>
              <a:t>root.getChildren</a:t>
            </a:r>
            <a:r>
              <a:rPr lang="en-US" altLang="x-none" sz="1700" dirty="0">
                <a:latin typeface="Consolas" charset="0"/>
              </a:rPr>
              <a:t>().</a:t>
            </a:r>
            <a:r>
              <a:rPr lang="en-US" altLang="x-none" sz="1700" dirty="0" err="1">
                <a:latin typeface="Consolas" charset="0"/>
              </a:rPr>
              <a:t>addAll</a:t>
            </a:r>
            <a:r>
              <a:rPr lang="en-US" altLang="x-none" sz="1700" dirty="0">
                <a:latin typeface="Consolas" charset="0"/>
              </a:rPr>
              <a:t>(b1,b2,b3);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root.getChildren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().remove(b3);</a:t>
            </a:r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</p:txBody>
      </p:sp>
      <p:pic>
        <p:nvPicPr>
          <p:cNvPr id="9" name="Picture 8" descr="Screen Shot 2016-10-03 at 7.11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055" y="1447800"/>
            <a:ext cx="3925887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Shot 2016-10-03 at 7.11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055" y="1447800"/>
            <a:ext cx="28448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4934" name="Group 16"/>
          <p:cNvGrpSpPr>
            <a:grpSpLocks/>
          </p:cNvGrpSpPr>
          <p:nvPr/>
        </p:nvGrpSpPr>
        <p:grpSpPr bwMode="auto">
          <a:xfrm>
            <a:off x="7799252" y="3543431"/>
            <a:ext cx="3276600" cy="1844675"/>
            <a:chOff x="8915400" y="3847711"/>
            <a:chExt cx="3276600" cy="1843962"/>
          </a:xfrm>
        </p:grpSpPr>
        <p:pic>
          <p:nvPicPr>
            <p:cNvPr id="124939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400" y="3847711"/>
              <a:ext cx="3276600" cy="184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40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9" t="44125" r="4675" b="25456"/>
            <a:stretch>
              <a:fillRect/>
            </a:stretch>
          </p:blipFill>
          <p:spPr bwMode="auto">
            <a:xfrm>
              <a:off x="9085797" y="4988278"/>
              <a:ext cx="1007706" cy="501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41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6" t="44958" r="35643" b="26564"/>
            <a:stretch>
              <a:fillRect/>
            </a:stretch>
          </p:blipFill>
          <p:spPr bwMode="auto">
            <a:xfrm>
              <a:off x="9104458" y="4597690"/>
              <a:ext cx="951722" cy="469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42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" t="49365" r="66246" b="26564"/>
            <a:stretch>
              <a:fillRect/>
            </a:stretch>
          </p:blipFill>
          <p:spPr bwMode="auto">
            <a:xfrm>
              <a:off x="9050694" y="4275879"/>
              <a:ext cx="986825" cy="39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7805421" y="3533998"/>
            <a:ext cx="3276600" cy="1844675"/>
            <a:chOff x="8915400" y="3847711"/>
            <a:chExt cx="3276600" cy="1843962"/>
          </a:xfrm>
        </p:grpSpPr>
        <p:pic>
          <p:nvPicPr>
            <p:cNvPr id="124936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400" y="3847711"/>
              <a:ext cx="3276600" cy="184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37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6" t="44958" r="35643" b="26564"/>
            <a:stretch>
              <a:fillRect/>
            </a:stretch>
          </p:blipFill>
          <p:spPr bwMode="auto">
            <a:xfrm>
              <a:off x="9104458" y="4597690"/>
              <a:ext cx="951722" cy="469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38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" t="49365" r="66246" b="26564"/>
            <a:stretch>
              <a:fillRect/>
            </a:stretch>
          </p:blipFill>
          <p:spPr bwMode="auto">
            <a:xfrm>
              <a:off x="9050694" y="4275879"/>
              <a:ext cx="986825" cy="39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335902" y="6429073"/>
            <a:ext cx="890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*Note: not a typical design choice to add and then remove a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en-US" dirty="0"/>
              <a:t> in the same code block!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Populating the Scene Graph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699013"/>
            <a:ext cx="5056188" cy="4351338"/>
          </a:xfrm>
        </p:spPr>
        <p:txBody>
          <a:bodyPr/>
          <a:lstStyle/>
          <a:p>
            <a:pPr eaLnBrk="1" hangingPunct="1"/>
            <a:r>
              <a:rPr lang="en-US" altLang="x-none" sz="2700" dirty="0">
                <a:ea typeface="MS PGothic" charset="-128"/>
              </a:rPr>
              <a:t>What if we want to make more complex applications?</a:t>
            </a:r>
          </a:p>
          <a:p>
            <a:pPr eaLnBrk="1" hangingPunct="1"/>
            <a:r>
              <a:rPr lang="en-US" altLang="x-none" sz="2700" dirty="0">
                <a:ea typeface="MS PGothic" charset="-128"/>
              </a:rPr>
              <a:t>Add specialized layout containers, called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700" dirty="0">
                <a:ea typeface="MS PGothic" charset="-128"/>
              </a:rPr>
              <a:t>s</a:t>
            </a:r>
          </a:p>
          <a:p>
            <a:pPr eaLnBrk="1" hangingPunct="1"/>
            <a:r>
              <a:rPr lang="en-US" altLang="x-none" sz="2700" dirty="0">
                <a:ea typeface="MS PGothic" charset="-128"/>
              </a:rPr>
              <a:t>Add another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7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700" dirty="0">
                <a:ea typeface="MS PGothic" charset="-128"/>
              </a:rPr>
              <a:t>as child of root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700" dirty="0">
                <a:ea typeface="MS PGothic" charset="-128"/>
              </a:rPr>
              <a:t>, then add more UI elements as child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700" dirty="0">
                <a:ea typeface="MS PGothic" charset="-128"/>
              </a:rPr>
              <a:t>s of this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 </a:t>
            </a:r>
            <a:r>
              <a:rPr lang="en-US" altLang="x-none" sz="2700" dirty="0">
                <a:ea typeface="MS PGothic" charset="-128"/>
              </a:rPr>
              <a:t>– next slide</a:t>
            </a:r>
          </a:p>
          <a:p>
            <a:pPr eaLnBrk="1" hangingPunct="1"/>
            <a:r>
              <a:rPr lang="en-US" altLang="x-none" sz="2700" dirty="0">
                <a:ea typeface="MS PGothic" charset="-128"/>
              </a:rPr>
              <a:t>This will continue to populate the scene graph!</a:t>
            </a:r>
          </a:p>
        </p:txBody>
      </p:sp>
      <p:pic>
        <p:nvPicPr>
          <p:cNvPr id="125955" name="Picture 1" descr="Screen Shot 2016-10-03 at 7.11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50" y="1825625"/>
            <a:ext cx="3268663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7523163" y="4154488"/>
            <a:ext cx="3276600" cy="1844675"/>
            <a:chOff x="8915400" y="3847711"/>
            <a:chExt cx="3276600" cy="1843962"/>
          </a:xfrm>
        </p:grpSpPr>
        <p:pic>
          <p:nvPicPr>
            <p:cNvPr id="12595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400" y="3847711"/>
              <a:ext cx="3276600" cy="184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958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6" t="44958" r="35643" b="26564"/>
            <a:stretch>
              <a:fillRect/>
            </a:stretch>
          </p:blipFill>
          <p:spPr bwMode="auto">
            <a:xfrm>
              <a:off x="9104458" y="4597690"/>
              <a:ext cx="951722" cy="469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959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" t="49365" r="66246" b="26564"/>
            <a:stretch>
              <a:fillRect/>
            </a:stretch>
          </p:blipFill>
          <p:spPr bwMode="auto">
            <a:xfrm>
              <a:off x="9050694" y="4275879"/>
              <a:ext cx="986825" cy="397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Populating the Scene Graph (2/3)</a:t>
            </a:r>
          </a:p>
        </p:txBody>
      </p:sp>
      <p:sp>
        <p:nvSpPr>
          <p:cNvPr id="128002" name="Rectangle 5"/>
          <p:cNvSpPr>
            <a:spLocks noChangeArrowheads="1"/>
          </p:cNvSpPr>
          <p:nvPr/>
        </p:nvSpPr>
        <p:spPr bwMode="auto">
          <a:xfrm>
            <a:off x="-244475" y="1690688"/>
            <a:ext cx="6580188" cy="240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spcBef>
                <a:spcPts val="5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x-none" sz="2800" dirty="0"/>
              <a:t>First, instantiate another 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</a:rPr>
              <a:t>VBox</a:t>
            </a:r>
            <a:r>
              <a:rPr lang="en-US" altLang="x-none" sz="2800" dirty="0">
                <a:solidFill>
                  <a:srgbClr val="0000FF"/>
                </a:solidFill>
              </a:rPr>
              <a:t> </a:t>
            </a:r>
            <a:r>
              <a:rPr lang="en-US" altLang="x-none" sz="2800" dirty="0"/>
              <a:t>and add it as child of root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</a:rPr>
              <a:t>Node</a:t>
            </a:r>
          </a:p>
          <a:p>
            <a:pPr marL="1371600" lvl="2" indent="-457200" eaLnBrk="1" hangingPunct="1">
              <a:spcBef>
                <a:spcPts val="500"/>
              </a:spcBef>
              <a:spcAft>
                <a:spcPts val="600"/>
              </a:spcAft>
              <a:buFont typeface="Courier New"/>
              <a:buChar char="o"/>
            </a:pPr>
            <a:r>
              <a:rPr lang="en-US" altLang="x-none" b="1" dirty="0"/>
              <a:t>Note</a:t>
            </a:r>
            <a:r>
              <a:rPr lang="en-US" altLang="x-none" dirty="0"/>
              <a:t>: </a:t>
            </a:r>
            <a:r>
              <a:rPr lang="en-US" altLang="x-none" dirty="0" err="1"/>
              <a:t>VBox</a:t>
            </a:r>
            <a:r>
              <a:rPr lang="en-US" altLang="x-none" dirty="0"/>
              <a:t> is a pure container without graphical shape</a:t>
            </a:r>
            <a:endParaRPr lang="en-US" altLang="x-none" dirty="0">
              <a:solidFill>
                <a:srgbClr val="0000FF"/>
              </a:solidFill>
              <a:latin typeface="Consolas" charset="0"/>
            </a:endParaRPr>
          </a:p>
          <a:p>
            <a:pPr lvl="1" eaLnBrk="1" hangingPunct="1">
              <a:spcBef>
                <a:spcPts val="500"/>
              </a:spcBef>
              <a:spcAft>
                <a:spcPts val="600"/>
              </a:spcAft>
              <a:buFont typeface="Arial" charset="0"/>
              <a:buChar char="•"/>
            </a:pPr>
            <a:endParaRPr lang="en-US" altLang="x-none" sz="2800" dirty="0">
              <a:solidFill>
                <a:srgbClr val="0000FF"/>
              </a:solidFill>
              <a:latin typeface="Consolas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3618495"/>
            <a:ext cx="680085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/* Within App class */ </a:t>
            </a:r>
            <a:r>
              <a:rPr lang="en-US" altLang="x-none" sz="17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@Override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public void start(Stage stage)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//code for setting scene elided 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		Button b1 = new Button(); </a:t>
            </a:r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//no</a:t>
            </a:r>
            <a:r>
              <a:rPr lang="en-US" altLang="x-none" sz="1700" dirty="0">
                <a:latin typeface="Consolas" charset="0"/>
              </a:rPr>
              <a:t> </a:t>
            </a:r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label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1700" dirty="0">
                <a:latin typeface="Consolas" charset="0"/>
              </a:rPr>
              <a:t>		Button b2 = new Button(); </a:t>
            </a:r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//no</a:t>
            </a:r>
            <a:r>
              <a:rPr lang="en-US" altLang="x-none" sz="1700" dirty="0">
                <a:latin typeface="Consolas" charset="0"/>
              </a:rPr>
              <a:t> </a:t>
            </a:r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label</a:t>
            </a:r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		</a:t>
            </a:r>
            <a:r>
              <a:rPr lang="en-US" altLang="x-none" sz="1700" dirty="0" err="1">
                <a:latin typeface="Consolas" charset="0"/>
              </a:rPr>
              <a:t>root.getChildren</a:t>
            </a:r>
            <a:r>
              <a:rPr lang="en-US" altLang="x-none" sz="1700" dirty="0">
                <a:latin typeface="Consolas" charset="0"/>
              </a:rPr>
              <a:t>().</a:t>
            </a:r>
            <a:r>
              <a:rPr lang="en-US" altLang="x-none" sz="1700" dirty="0" err="1">
                <a:latin typeface="Consolas" charset="0"/>
              </a:rPr>
              <a:t>addAll</a:t>
            </a:r>
            <a:r>
              <a:rPr lang="en-US" altLang="x-none" sz="1700" dirty="0">
                <a:latin typeface="Consolas" charset="0"/>
              </a:rPr>
              <a:t>(b1,b2);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		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VBox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 holder = new 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VBox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	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root.getChildren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().add(holder);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}</a:t>
            </a:r>
          </a:p>
        </p:txBody>
      </p:sp>
      <p:pic>
        <p:nvPicPr>
          <p:cNvPr id="2" name="Picture 1" descr="Screen Shot 2016-10-03 at 10.40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1352550"/>
            <a:ext cx="424815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Shot 2016-10-03 at 10.4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8" y="1352550"/>
            <a:ext cx="47926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503988" y="3703638"/>
            <a:ext cx="4586287" cy="2903537"/>
            <a:chOff x="6335713" y="3703637"/>
            <a:chExt cx="4586287" cy="2903538"/>
          </a:xfrm>
        </p:grpSpPr>
        <p:pic>
          <p:nvPicPr>
            <p:cNvPr id="128007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713" y="3703637"/>
              <a:ext cx="4586287" cy="290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008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9" t="69220" r="16457" b="14928"/>
            <a:stretch>
              <a:fillRect/>
            </a:stretch>
          </p:blipFill>
          <p:spPr bwMode="auto">
            <a:xfrm>
              <a:off x="6373035" y="4818755"/>
              <a:ext cx="3518807" cy="460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1000D83-F0E3-E544-8275-D7D686FB480A}"/>
              </a:ext>
            </a:extLst>
          </p:cNvPr>
          <p:cNvGrpSpPr>
            <a:grpSpLocks/>
          </p:cNvGrpSpPr>
          <p:nvPr/>
        </p:nvGrpSpPr>
        <p:grpSpPr bwMode="auto">
          <a:xfrm>
            <a:off x="6500614" y="3688186"/>
            <a:ext cx="4586287" cy="2903537"/>
            <a:chOff x="6335713" y="3703637"/>
            <a:chExt cx="4586287" cy="2903538"/>
          </a:xfrm>
        </p:grpSpPr>
        <p:pic>
          <p:nvPicPr>
            <p:cNvPr id="16" name="Picture 14">
              <a:extLst>
                <a:ext uri="{FF2B5EF4-FFF2-40B4-BE49-F238E27FC236}">
                  <a16:creationId xmlns:a16="http://schemas.microsoft.com/office/drawing/2014/main" id="{635F472E-BC0C-5E4B-99A1-A5A316220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713" y="3703637"/>
              <a:ext cx="4586287" cy="290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5">
              <a:extLst>
                <a:ext uri="{FF2B5EF4-FFF2-40B4-BE49-F238E27FC236}">
                  <a16:creationId xmlns:a16="http://schemas.microsoft.com/office/drawing/2014/main" id="{87601197-77B3-C047-A642-4F6F68D9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9" t="69220" r="16457" b="14928"/>
            <a:stretch>
              <a:fillRect/>
            </a:stretch>
          </p:blipFill>
          <p:spPr bwMode="auto">
            <a:xfrm>
              <a:off x="6373035" y="4818755"/>
              <a:ext cx="3518807" cy="460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9026" name="Rectangle 5"/>
          <p:cNvSpPr>
            <a:spLocks noChangeArrowheads="1"/>
          </p:cNvSpPr>
          <p:nvPr/>
        </p:nvSpPr>
        <p:spPr bwMode="auto">
          <a:xfrm>
            <a:off x="-244475" y="1690688"/>
            <a:ext cx="62039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spcBef>
                <a:spcPts val="5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x-none" sz="2800" dirty="0"/>
              <a:t>Next, add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</a:rPr>
              <a:t>Label</a:t>
            </a:r>
            <a:r>
              <a:rPr lang="en-US" altLang="x-none" sz="2800" dirty="0"/>
              <a:t> to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</a:rPr>
              <a:t>Scene</a:t>
            </a:r>
            <a:r>
              <a:rPr lang="en-US" altLang="x-none" sz="2800" dirty="0">
                <a:solidFill>
                  <a:srgbClr val="0000FF"/>
                </a:solidFill>
              </a:rPr>
              <a:t> </a:t>
            </a:r>
            <a:r>
              <a:rPr lang="en-US" altLang="x-none" sz="2800" dirty="0"/>
              <a:t>as child of new 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</a:rPr>
              <a:t>VBox</a:t>
            </a:r>
            <a:endParaRPr lang="en-US" altLang="x-none" sz="1800" dirty="0">
              <a:solidFill>
                <a:srgbClr val="0000FF"/>
              </a:solidFill>
              <a:latin typeface="Consolas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3016250"/>
            <a:ext cx="6800850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/* Within App class */ </a:t>
            </a:r>
            <a:r>
              <a:rPr lang="en-US" altLang="x-none" sz="17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@Override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public void start(Stage stage)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//code for setting scene elided 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		Button b1 = new Button();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Button b2 = new Button();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</a:t>
            </a:r>
            <a:r>
              <a:rPr lang="en-US" altLang="x-none" sz="1700" dirty="0" err="1">
                <a:latin typeface="Consolas" charset="0"/>
              </a:rPr>
              <a:t>root.getChildren</a:t>
            </a:r>
            <a:r>
              <a:rPr lang="en-US" altLang="x-none" sz="1700" dirty="0">
                <a:latin typeface="Consolas" charset="0"/>
              </a:rPr>
              <a:t>().</a:t>
            </a:r>
            <a:r>
              <a:rPr lang="en-US" altLang="x-none" sz="1700" dirty="0" err="1">
                <a:latin typeface="Consolas" charset="0"/>
              </a:rPr>
              <a:t>addAll</a:t>
            </a:r>
            <a:r>
              <a:rPr lang="en-US" altLang="x-none" sz="1700" dirty="0">
                <a:latin typeface="Consolas" charset="0"/>
              </a:rPr>
              <a:t>(b1,b2);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</a:t>
            </a:r>
            <a:r>
              <a:rPr lang="en-US" altLang="x-none" sz="1700" dirty="0" err="1">
                <a:latin typeface="Consolas" charset="0"/>
              </a:rPr>
              <a:t>VBox</a:t>
            </a:r>
            <a:r>
              <a:rPr lang="en-US" altLang="x-none" sz="1700" dirty="0">
                <a:latin typeface="Consolas" charset="0"/>
              </a:rPr>
              <a:t> holder = new </a:t>
            </a:r>
            <a:r>
              <a:rPr lang="en-US" altLang="x-none" sz="1700" dirty="0" err="1">
                <a:latin typeface="Consolas" charset="0"/>
              </a:rPr>
              <a:t>VBox</a:t>
            </a:r>
            <a:r>
              <a:rPr lang="en-US" altLang="x-none" sz="1700" dirty="0"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</a:t>
            </a:r>
            <a:r>
              <a:rPr lang="en-US" altLang="x-none" sz="1700" dirty="0" err="1">
                <a:latin typeface="Consolas" charset="0"/>
              </a:rPr>
              <a:t>root.getChildren</a:t>
            </a:r>
            <a:r>
              <a:rPr lang="en-US" altLang="x-none" sz="1700" dirty="0">
                <a:latin typeface="Consolas" charset="0"/>
              </a:rPr>
              <a:t>().add(holder);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	</a:t>
            </a:r>
          </a:p>
          <a:p>
            <a:pPr eaLnBrk="1" hangingPunct="1"/>
            <a:endParaRPr lang="en-US" altLang="x-none" sz="1700" dirty="0">
              <a:solidFill>
                <a:srgbClr val="FF0000"/>
              </a:solidFill>
              <a:latin typeface="Consolas" charset="0"/>
            </a:endParaRP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endParaRPr lang="en-US" altLang="x-none" sz="1700" dirty="0">
              <a:latin typeface="Consola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046" y="3703528"/>
            <a:ext cx="4586288" cy="290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63D50A5-7110-5C41-B717-6CB95B35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Populating the Scene Graph (3/3)</a:t>
            </a:r>
          </a:p>
        </p:txBody>
      </p:sp>
      <p:pic>
        <p:nvPicPr>
          <p:cNvPr id="18" name="Picture 17" descr="Screen Shot 2016-10-03 at 10.40.41 PM.png">
            <a:extLst>
              <a:ext uri="{FF2B5EF4-FFF2-40B4-BE49-F238E27FC236}">
                <a16:creationId xmlns:a16="http://schemas.microsoft.com/office/drawing/2014/main" id="{8529AB76-E4D3-504F-A99D-C0842BCF5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791" y="1358765"/>
            <a:ext cx="3509198" cy="165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E70D30E1-5332-174E-8567-FBD5AAD08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178" y="5615712"/>
            <a:ext cx="6203950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Label text = new Label(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	    </a:t>
            </a:r>
            <a:r>
              <a:rPr lang="en-US" altLang="en-US" sz="1700" dirty="0">
                <a:solidFill>
                  <a:srgbClr val="FF0000"/>
                </a:solidFill>
                <a:latin typeface="Consolas" charset="0"/>
              </a:rPr>
              <a:t>“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I live in the 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VBox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!</a:t>
            </a:r>
            <a:r>
              <a:rPr lang="en-US" altLang="en-US" sz="1700" dirty="0">
                <a:solidFill>
                  <a:srgbClr val="FF0000"/>
                </a:solidFill>
                <a:latin typeface="Consolas" charset="0"/>
              </a:rPr>
              <a:t>”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holder.getChildren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().add(text);</a:t>
            </a:r>
            <a:endParaRPr lang="en-US" altLang="x-none" sz="1700" dirty="0">
              <a:solidFill>
                <a:srgbClr val="0000FF"/>
              </a:solidFill>
              <a:latin typeface="Consolas" charset="0"/>
            </a:endParaRPr>
          </a:p>
        </p:txBody>
      </p:sp>
      <p:pic>
        <p:nvPicPr>
          <p:cNvPr id="141319" name="Picture 1" descr="Screen Shot 2016-10-03 at 10.27.5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791" y="1348493"/>
            <a:ext cx="3319462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Removing a 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dirty="0">
                <a:ea typeface="MS PGothic" charset="-128"/>
              </a:rPr>
              <a:t> with children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5"/>
            <a:ext cx="6091238" cy="4351338"/>
          </a:xfrm>
        </p:spPr>
        <p:txBody>
          <a:bodyPr/>
          <a:lstStyle/>
          <a:p>
            <a:pPr eaLnBrk="1" hangingPunct="1"/>
            <a:r>
              <a:rPr lang="en-US" altLang="x-none" sz="2400" dirty="0">
                <a:ea typeface="MS PGothic" charset="-128"/>
              </a:rPr>
              <a:t>Removing a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4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400" dirty="0">
                <a:ea typeface="MS PGothic" charset="-128"/>
              </a:rPr>
              <a:t>with no children simply removes that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400" dirty="0">
                <a:ea typeface="MS PGothic" charset="-128"/>
              </a:rPr>
              <a:t>…</a:t>
            </a:r>
            <a:endParaRPr lang="en-US" altLang="x-none" sz="2800" dirty="0">
              <a:ea typeface="MS PGothic" charset="-128"/>
            </a:endParaRPr>
          </a:p>
          <a:p>
            <a:pPr lvl="1" eaLnBrk="1" hangingPunct="1">
              <a:buClr>
                <a:schemeClr val="tx1"/>
              </a:buClr>
            </a:pP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root.getChildren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().remove(b2);</a:t>
            </a:r>
            <a:r>
              <a:rPr lang="en-US" altLang="x-none" sz="2400" dirty="0">
                <a:solidFill>
                  <a:srgbClr val="000000"/>
                </a:solidFill>
              </a:rPr>
              <a:t> </a:t>
            </a:r>
            <a:br>
              <a:rPr lang="en-US" altLang="x-none" sz="2400" dirty="0">
                <a:solidFill>
                  <a:srgbClr val="000000"/>
                </a:solidFill>
              </a:rPr>
            </a:br>
            <a:r>
              <a:rPr lang="en-US" altLang="x-none" sz="2600" dirty="0">
                <a:solidFill>
                  <a:srgbClr val="000000"/>
                </a:solidFill>
              </a:rPr>
              <a:t> </a:t>
            </a:r>
            <a:r>
              <a:rPr lang="en-US" altLang="x-none" sz="2400" dirty="0">
                <a:solidFill>
                  <a:srgbClr val="000000"/>
                </a:solidFill>
              </a:rPr>
              <a:t>to remove second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</a:p>
        </p:txBody>
      </p:sp>
      <p:pic>
        <p:nvPicPr>
          <p:cNvPr id="130051" name="Picture 1" descr="Screen Shot 2016-10-03 at 7.12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03" y="1360111"/>
            <a:ext cx="5195951" cy="370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Removing a 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with children (2/3)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1839894"/>
            <a:ext cx="6583680" cy="48529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2400" dirty="0">
                <a:ea typeface="MS PGothic" charset="-128"/>
              </a:rPr>
              <a:t>Note that removing a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400" dirty="0">
                <a:ea typeface="MS PGothic" charset="-128"/>
              </a:rPr>
              <a:t> with no children simply removes that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400" dirty="0">
                <a:ea typeface="MS PGothic" charset="-128"/>
              </a:rPr>
              <a:t>…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root.getChildren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().remove(b2);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</a:t>
            </a:r>
            <a:br>
              <a:rPr lang="en-US" altLang="x-none" sz="2400" dirty="0">
                <a:solidFill>
                  <a:srgbClr val="000000"/>
                </a:solidFill>
                <a:ea typeface="MS PGothic" charset="-128"/>
              </a:rPr>
            </a:b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to remove second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Removing a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4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with children removes all of its children as well!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dirty="0" err="1">
                <a:solidFill>
                  <a:schemeClr val="bg1"/>
                </a:solidFill>
                <a:latin typeface="Consolas" charset="0"/>
                <a:ea typeface="MS PGothic" charset="-128"/>
              </a:rPr>
              <a:t>root.getChildren</a:t>
            </a:r>
            <a:r>
              <a:rPr lang="en-US" altLang="x-none" dirty="0">
                <a:solidFill>
                  <a:schemeClr val="bg1"/>
                </a:solidFill>
                <a:latin typeface="Consolas" charset="0"/>
                <a:ea typeface="MS PGothic" charset="-128"/>
              </a:rPr>
              <a:t>().remove(holder); </a:t>
            </a:r>
            <a:r>
              <a:rPr lang="en-US" altLang="x-none" dirty="0">
                <a:solidFill>
                  <a:schemeClr val="bg1"/>
                </a:solidFill>
              </a:rPr>
              <a:t>makes both </a:t>
            </a:r>
            <a:r>
              <a:rPr lang="en-US" altLang="x-none" dirty="0" err="1">
                <a:solidFill>
                  <a:schemeClr val="bg1"/>
                </a:solidFill>
                <a:latin typeface="Consolas" charset="0"/>
                <a:ea typeface="MS PGothic" charset="-128"/>
              </a:rPr>
              <a:t>VBox</a:t>
            </a:r>
            <a:r>
              <a:rPr lang="en-US" altLang="x-none" dirty="0">
                <a:solidFill>
                  <a:schemeClr val="bg1"/>
                </a:solidFill>
              </a:rPr>
              <a:t> and </a:t>
            </a:r>
            <a:r>
              <a:rPr lang="en-US" altLang="x-none" dirty="0">
                <a:solidFill>
                  <a:schemeClr val="bg1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dirty="0">
                <a:solidFill>
                  <a:schemeClr val="bg1"/>
                </a:solidFill>
              </a:rPr>
              <a:t> disappear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endParaRPr lang="en-US" altLang="x-none" dirty="0">
              <a:solidFill>
                <a:srgbClr val="000000"/>
              </a:solidFill>
              <a:ea typeface="MS PGothic" charset="-128"/>
            </a:endParaRPr>
          </a:p>
        </p:txBody>
      </p:sp>
      <p:sp>
        <p:nvSpPr>
          <p:cNvPr id="131074" name="Content Placeholder 2"/>
          <p:cNvSpPr txBox="1">
            <a:spLocks/>
          </p:cNvSpPr>
          <p:nvPr/>
        </p:nvSpPr>
        <p:spPr bwMode="auto">
          <a:xfrm>
            <a:off x="1403350" y="4767263"/>
            <a:ext cx="6243638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spcBef>
                <a:spcPts val="1000"/>
              </a:spcBef>
              <a:spcAft>
                <a:spcPts val="600"/>
              </a:spcAft>
              <a:buFont typeface="Arial" charset="0"/>
              <a:buNone/>
            </a:pPr>
            <a:endParaRPr lang="x-none" altLang="x-none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8C6FD-08BA-ED47-8F94-6787118AE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5" y="1378954"/>
            <a:ext cx="5181600" cy="368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Removing a 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with children (3/3)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237" y="1845279"/>
            <a:ext cx="6843252" cy="435471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2400" dirty="0">
                <a:ea typeface="MS PGothic" charset="-128"/>
              </a:rPr>
              <a:t>Note that removing a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400" dirty="0">
                <a:ea typeface="MS PGothic" charset="-128"/>
              </a:rPr>
              <a:t> with no children simply removes that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400" dirty="0">
                <a:ea typeface="MS PGothic" charset="-128"/>
              </a:rPr>
              <a:t>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root.getChildren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().remove(b2);</a:t>
            </a:r>
            <a:r>
              <a:rPr lang="en-US" altLang="x-none" sz="2400" dirty="0">
                <a:solidFill>
                  <a:srgbClr val="000000"/>
                </a:solidFill>
              </a:rPr>
              <a:t> </a:t>
            </a:r>
            <a:br>
              <a:rPr lang="en-US" altLang="x-none" sz="2400" dirty="0">
                <a:solidFill>
                  <a:srgbClr val="000000"/>
                </a:solidFill>
              </a:rPr>
            </a:br>
            <a:r>
              <a:rPr lang="en-US" altLang="x-none" sz="2400" dirty="0">
                <a:solidFill>
                  <a:srgbClr val="000000"/>
                </a:solidFill>
              </a:rPr>
              <a:t> to remove second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</a:p>
          <a:p>
            <a:pPr eaLnBrk="1" hangingPunct="1"/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Removing a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4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with children removes all of its children as well!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root.getChildren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().remove(holder); </a:t>
            </a:r>
            <a:r>
              <a:rPr lang="en-US" altLang="x-none" sz="2400" dirty="0"/>
              <a:t>makes both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VBox</a:t>
            </a:r>
            <a:r>
              <a:rPr lang="en-US" altLang="x-none" sz="2400" dirty="0">
                <a:solidFill>
                  <a:srgbClr val="0000FF"/>
                </a:solidFill>
              </a:rPr>
              <a:t> </a:t>
            </a:r>
            <a:r>
              <a:rPr lang="en-US" altLang="x-none" sz="2400" dirty="0">
                <a:solidFill>
                  <a:srgbClr val="000000"/>
                </a:solidFill>
              </a:rPr>
              <a:t>and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400" dirty="0">
                <a:solidFill>
                  <a:srgbClr val="000000"/>
                </a:solidFill>
              </a:rPr>
              <a:t> disappear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endParaRPr lang="en-US" altLang="x-none" sz="2400" dirty="0">
              <a:solidFill>
                <a:srgbClr val="000000"/>
              </a:solidFill>
              <a:ea typeface="MS PGothic" charset="-128"/>
            </a:endParaRPr>
          </a:p>
        </p:txBody>
      </p:sp>
      <p:pic>
        <p:nvPicPr>
          <p:cNvPr id="2" name="Picture 1" descr="Screen Shot 2016-10-03 at 7.12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23" y="1428263"/>
            <a:ext cx="511968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Shot 2016-10-03 at 10.45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23" y="1574313"/>
            <a:ext cx="3724275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MS PGothic" charset="-128"/>
              </a:rPr>
              <a:t>TopHat </a:t>
            </a:r>
            <a:r>
              <a:rPr lang="en-US" altLang="x-none" dirty="0">
                <a:ea typeface="MS PGothic" charset="-128"/>
              </a:rPr>
              <a:t>Question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50963"/>
            <a:ext cx="5776913" cy="5235575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x-none" sz="2200" dirty="0">
                <a:ea typeface="MS PGothic" charset="-128"/>
              </a:rPr>
              <a:t>Given this code: 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x-none" sz="1500" dirty="0">
                <a:latin typeface="Consolas" charset="0"/>
                <a:ea typeface="MS PGothic" charset="-128"/>
              </a:rPr>
              <a:t>public void start(Stage stage) {    </a:t>
            </a:r>
          </a:p>
          <a:p>
            <a:pPr marL="457200" lvl="1" indent="0" eaLnBrk="1" hangingPunct="1">
              <a:lnSpc>
                <a:spcPct val="80000"/>
              </a:lnSpc>
              <a:buFont typeface="Courier New" charset="0"/>
              <a:buNone/>
            </a:pPr>
            <a:r>
              <a:rPr lang="en-US" altLang="x-none" sz="1500" dirty="0">
                <a:latin typeface="Consolas" charset="0"/>
                <a:ea typeface="MS PGothic" charset="-128"/>
              </a:rPr>
              <a:t>//code for setting scene elided  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sk-SK" altLang="x-none" sz="1500" dirty="0">
                <a:latin typeface="Consolas" charset="0"/>
                <a:ea typeface="MS PGothic" charset="-128"/>
              </a:rPr>
              <a:t> 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x-none" sz="1500" dirty="0">
                <a:latin typeface="Consolas" charset="0"/>
                <a:ea typeface="MS PGothic" charset="-128"/>
              </a:rPr>
              <a:t>    Button b1 = new Button();  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x-none" sz="1500" dirty="0">
                <a:latin typeface="Consolas" charset="0"/>
                <a:ea typeface="MS PGothic" charset="-128"/>
              </a:rPr>
              <a:t>    Button b2 = new Button();  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x-none" sz="1500" dirty="0">
                <a:latin typeface="Consolas" charset="0"/>
                <a:ea typeface="MS PGothic" charset="-128"/>
              </a:rPr>
              <a:t>    </a:t>
            </a:r>
            <a:r>
              <a:rPr lang="en-US" altLang="x-none" sz="1500" dirty="0" err="1">
                <a:latin typeface="Consolas" charset="0"/>
                <a:ea typeface="MS PGothic" charset="-128"/>
              </a:rPr>
              <a:t>root.getChildren</a:t>
            </a:r>
            <a:r>
              <a:rPr lang="en-US" altLang="x-none" sz="1500" dirty="0">
                <a:latin typeface="Consolas" charset="0"/>
                <a:ea typeface="MS PGothic" charset="-128"/>
              </a:rPr>
              <a:t>().</a:t>
            </a:r>
            <a:r>
              <a:rPr lang="en-US" altLang="x-none" sz="1500" dirty="0" err="1">
                <a:latin typeface="Consolas" charset="0"/>
                <a:ea typeface="MS PGothic" charset="-128"/>
              </a:rPr>
              <a:t>addAll</a:t>
            </a:r>
            <a:r>
              <a:rPr lang="en-US" altLang="x-none" sz="1500" dirty="0">
                <a:latin typeface="Consolas" charset="0"/>
                <a:ea typeface="MS PGothic" charset="-128"/>
              </a:rPr>
              <a:t>(b1,b2); 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sk-SK" altLang="x-none" sz="1500" dirty="0">
                <a:latin typeface="Consolas" charset="0"/>
                <a:ea typeface="MS PGothic" charset="-128"/>
              </a:rPr>
              <a:t> 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sk-SK" altLang="x-none" sz="1500" dirty="0">
                <a:latin typeface="Consolas" charset="0"/>
                <a:ea typeface="MS PGothic" charset="-128"/>
              </a:rPr>
              <a:t>    VBox holder = new VBox(); 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sk-SK" altLang="x-none" sz="1500" dirty="0">
                <a:latin typeface="Consolas" charset="0"/>
                <a:ea typeface="MS PGothic" charset="-128"/>
              </a:rPr>
              <a:t>    root.getChildren().add(holder);  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sk-SK" altLang="x-none" sz="1500" dirty="0">
                <a:latin typeface="Consolas" charset="0"/>
                <a:ea typeface="MS PGothic" charset="-128"/>
              </a:rPr>
              <a:t>    Label removeLabel = new Label(</a:t>
            </a:r>
            <a:r>
              <a:rPr lang="sk-SK" altLang="en-US" sz="1500" dirty="0">
                <a:latin typeface="Consolas" charset="0"/>
                <a:ea typeface="MS PGothic" charset="-128"/>
              </a:rPr>
              <a:t>“</a:t>
            </a:r>
            <a:r>
              <a:rPr lang="sk-SK" altLang="x-none" sz="1500" dirty="0">
                <a:latin typeface="Consolas" charset="0"/>
                <a:ea typeface="MS PGothic" charset="-128"/>
              </a:rPr>
              <a:t>remove me!</a:t>
            </a:r>
            <a:r>
              <a:rPr lang="sk-SK" altLang="en-US" sz="1500" dirty="0">
                <a:latin typeface="Consolas" charset="0"/>
                <a:ea typeface="MS PGothic" charset="-128"/>
              </a:rPr>
              <a:t>”</a:t>
            </a:r>
            <a:r>
              <a:rPr lang="sk-SK" altLang="x-none" sz="1500" dirty="0">
                <a:latin typeface="Consolas" charset="0"/>
                <a:ea typeface="MS PGothic" charset="-128"/>
              </a:rPr>
              <a:t>); 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sk-SK" altLang="x-none" sz="1500" dirty="0">
                <a:latin typeface="Consolas" charset="0"/>
                <a:ea typeface="MS PGothic" charset="-128"/>
              </a:rPr>
              <a:t>    holder.getChildren().add(removeLabel);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sk-SK" altLang="x-none" sz="1500" dirty="0">
                <a:latin typeface="Consolas" charset="0"/>
                <a:ea typeface="MS PGothic" charset="-128"/>
              </a:rPr>
              <a:t>}</a:t>
            </a:r>
            <a:endParaRPr lang="en-US" altLang="x-none" sz="1500" dirty="0">
              <a:latin typeface="Consolas" charset="0"/>
              <a:ea typeface="MS PGothic" charset="-12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570537" y="1023862"/>
            <a:ext cx="6408738" cy="523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200" dirty="0">
                <a:latin typeface="Arial" charset="0"/>
              </a:rPr>
              <a:t>Which of the following correctly would next remove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</a:rPr>
              <a:t>removeLabel</a:t>
            </a:r>
            <a:r>
              <a:rPr lang="en-US" altLang="x-none" sz="2200" dirty="0">
                <a:latin typeface="Arial" charset="0"/>
              </a:rPr>
              <a:t> from the </a:t>
            </a:r>
            <a:r>
              <a:rPr lang="en-US" altLang="x-none" sz="2200" dirty="0" err="1">
                <a:latin typeface="Arial" charset="0"/>
              </a:rPr>
              <a:t>VBox</a:t>
            </a:r>
            <a:r>
              <a:rPr lang="en-US" altLang="x-none" sz="2200" dirty="0">
                <a:latin typeface="Arial" charset="0"/>
              </a:rPr>
              <a:t>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</a:rPr>
              <a:t>holder</a:t>
            </a:r>
            <a:r>
              <a:rPr lang="en-US" altLang="x-none" sz="2200" dirty="0">
                <a:latin typeface="Arial" charset="0"/>
              </a:rPr>
              <a:t>?</a:t>
            </a:r>
          </a:p>
          <a:p>
            <a:pPr eaLnBrk="1" hangingPunct="1">
              <a:buFont typeface="Arial" charset="0"/>
              <a:buNone/>
            </a:pPr>
            <a:endParaRPr lang="en-US" altLang="x-none" sz="2200" dirty="0">
              <a:latin typeface="Consolas" charset="0"/>
            </a:endParaRPr>
          </a:p>
          <a:p>
            <a:pPr eaLnBrk="1" hangingPunct="1">
              <a:spcBef>
                <a:spcPts val="1000"/>
              </a:spcBef>
              <a:spcAft>
                <a:spcPts val="600"/>
              </a:spcAft>
              <a:buFont typeface="Calibri Light" charset="0"/>
              <a:buAutoNum type="alphaUcPeriod"/>
            </a:pPr>
            <a:r>
              <a:rPr lang="en-US" altLang="x-none" sz="2000" dirty="0">
                <a:latin typeface="Consolas" charset="0"/>
              </a:rPr>
              <a:t> </a:t>
            </a:r>
            <a:r>
              <a:rPr lang="en-US" altLang="x-none" sz="2000" dirty="0" err="1">
                <a:latin typeface="Consolas" charset="0"/>
              </a:rPr>
              <a:t>root.remove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removeLabel</a:t>
            </a:r>
            <a:r>
              <a:rPr lang="en-US" altLang="x-none" sz="2000" dirty="0">
                <a:latin typeface="Consolas" charset="0"/>
              </a:rPr>
              <a:t>); </a:t>
            </a:r>
          </a:p>
          <a:p>
            <a:pPr eaLnBrk="1" hangingPunct="1">
              <a:spcBef>
                <a:spcPts val="1000"/>
              </a:spcBef>
              <a:spcAft>
                <a:spcPts val="600"/>
              </a:spcAft>
              <a:buFont typeface="Calibri Light" charset="0"/>
              <a:buAutoNum type="alphaUcPeriod"/>
            </a:pPr>
            <a:r>
              <a:rPr lang="en-US" altLang="x-none" sz="2000" dirty="0">
                <a:latin typeface="Consolas" charset="0"/>
              </a:rPr>
              <a:t> </a:t>
            </a:r>
            <a:r>
              <a:rPr lang="en-US" altLang="x-none" sz="2000" dirty="0" err="1">
                <a:latin typeface="Consolas" charset="0"/>
              </a:rPr>
              <a:t>holder.remove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removeLabel</a:t>
            </a:r>
            <a:r>
              <a:rPr lang="en-US" altLang="x-none" sz="2000" dirty="0">
                <a:latin typeface="Consolas" charset="0"/>
              </a:rPr>
              <a:t>);  </a:t>
            </a:r>
          </a:p>
          <a:p>
            <a:pPr eaLnBrk="1" hangingPunct="1">
              <a:spcBef>
                <a:spcPts val="1000"/>
              </a:spcBef>
              <a:spcAft>
                <a:spcPts val="600"/>
              </a:spcAft>
              <a:buFont typeface="Calibri Light" charset="0"/>
              <a:buAutoNum type="alphaUcPeriod"/>
            </a:pPr>
            <a:r>
              <a:rPr lang="en-US" altLang="x-none" sz="2000" dirty="0">
                <a:latin typeface="Consolas" charset="0"/>
              </a:rPr>
              <a:t> </a:t>
            </a:r>
            <a:r>
              <a:rPr lang="en-US" altLang="x-none" sz="2000" dirty="0" err="1">
                <a:latin typeface="Consolas" charset="0"/>
              </a:rPr>
              <a:t>root.getChildren.remove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removeLabel</a:t>
            </a:r>
            <a:r>
              <a:rPr lang="en-US" altLang="x-none" sz="2000" dirty="0">
                <a:latin typeface="Consolas" charset="0"/>
              </a:rPr>
              <a:t>);  </a:t>
            </a:r>
          </a:p>
          <a:p>
            <a:pPr eaLnBrk="1" hangingPunct="1">
              <a:spcBef>
                <a:spcPts val="1000"/>
              </a:spcBef>
              <a:spcAft>
                <a:spcPts val="600"/>
              </a:spcAft>
              <a:buFont typeface="Calibri Light" charset="0"/>
              <a:buAutoNum type="alphaUcPeriod"/>
            </a:pPr>
            <a:r>
              <a:rPr lang="en-US" altLang="x-none" sz="2000" dirty="0">
                <a:latin typeface="Consolas" charset="0"/>
              </a:rPr>
              <a:t> </a:t>
            </a:r>
            <a:r>
              <a:rPr lang="en-US" altLang="x-none" sz="2000" dirty="0" err="1">
                <a:latin typeface="Consolas" charset="0"/>
              </a:rPr>
              <a:t>holder.getChildren</a:t>
            </a:r>
            <a:r>
              <a:rPr lang="en-US" altLang="x-none" sz="2000" dirty="0">
                <a:latin typeface="Consolas" charset="0"/>
              </a:rPr>
              <a:t>().remove(</a:t>
            </a:r>
            <a:r>
              <a:rPr lang="en-US" altLang="x-none" sz="2000" dirty="0" err="1">
                <a:latin typeface="Consolas" charset="0"/>
              </a:rPr>
              <a:t>removeLabel</a:t>
            </a:r>
            <a:r>
              <a:rPr lang="en-US" altLang="x-none" sz="2000" dirty="0">
                <a:latin typeface="Consolas" charset="0"/>
              </a:rPr>
              <a:t>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228DD-64B8-1C46-BDB4-1F5AA99C8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64" y="4171260"/>
            <a:ext cx="4130214" cy="2321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3A15775-551F-BA4E-8EFD-DED83E55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" y="14550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VBox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layout pane (1/5)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705" y="1652731"/>
            <a:ext cx="6952573" cy="4351338"/>
          </a:xfrm>
        </p:spPr>
        <p:txBody>
          <a:bodyPr/>
          <a:lstStyle/>
          <a:p>
            <a:pPr eaLnBrk="1" hangingPunct="1"/>
            <a:r>
              <a:rPr lang="en-US" altLang="x-none" sz="2600" dirty="0">
                <a:ea typeface="MS PGothic" charset="-128"/>
              </a:rPr>
              <a:t>So what exactly is a 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VBox</a:t>
            </a:r>
            <a:r>
              <a:rPr lang="en-US" altLang="x-none" sz="2600" dirty="0">
                <a:ea typeface="MS PGothic" charset="-128"/>
              </a:rPr>
              <a:t>?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VBox</a:t>
            </a:r>
            <a:r>
              <a:rPr lang="en-US" altLang="x-none" sz="26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600" dirty="0">
                <a:ea typeface="MS PGothic" charset="-128"/>
              </a:rPr>
              <a:t>layout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600" dirty="0">
                <a:solidFill>
                  <a:srgbClr val="000000"/>
                </a:solidFill>
                <a:ea typeface="MS PGothic" charset="-128"/>
              </a:rPr>
              <a:t> creates an easy way for arranging a series of </a:t>
            </a:r>
            <a:r>
              <a:rPr lang="en-US" altLang="x-none" sz="2600" dirty="0">
                <a:solidFill>
                  <a:srgbClr val="FF0000"/>
                </a:solidFill>
                <a:ea typeface="MS PGothic" charset="-128"/>
              </a:rPr>
              <a:t>children </a:t>
            </a:r>
            <a:r>
              <a:rPr lang="en-US" altLang="x-none" sz="2600" dirty="0">
                <a:solidFill>
                  <a:srgbClr val="000000"/>
                </a:solidFill>
                <a:ea typeface="MS PGothic" charset="-128"/>
              </a:rPr>
              <a:t>in a</a:t>
            </a:r>
            <a:r>
              <a:rPr lang="en-US" altLang="x-none" sz="2600" i="1" dirty="0">
                <a:solidFill>
                  <a:srgbClr val="000000"/>
                </a:solidFill>
                <a:ea typeface="MS PGothic" charset="-128"/>
              </a:rPr>
              <a:t> single vertical column</a:t>
            </a:r>
          </a:p>
          <a:p>
            <a:pPr eaLnBrk="1" hangingPunct="1"/>
            <a:r>
              <a:rPr lang="en-US" altLang="x-none" sz="2600" dirty="0">
                <a:solidFill>
                  <a:srgbClr val="000000"/>
                </a:solidFill>
                <a:ea typeface="MS PGothic" charset="-128"/>
              </a:rPr>
              <a:t>We can customize vertical spacing </a:t>
            </a:r>
            <a:r>
              <a:rPr lang="en-US" altLang="x-none" sz="2600" i="1" dirty="0">
                <a:solidFill>
                  <a:srgbClr val="000000"/>
                </a:solidFill>
                <a:ea typeface="MS PGothic" charset="-128"/>
              </a:rPr>
              <a:t>between</a:t>
            </a:r>
            <a:r>
              <a:rPr lang="en-US" altLang="x-none" sz="2600" dirty="0">
                <a:solidFill>
                  <a:srgbClr val="000000"/>
                </a:solidFill>
                <a:ea typeface="MS PGothic" charset="-128"/>
              </a:rPr>
              <a:t> children using 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VBox</a:t>
            </a:r>
            <a:r>
              <a:rPr lang="en-US" altLang="en-US" sz="2600" dirty="0" err="1">
                <a:solidFill>
                  <a:srgbClr val="000000"/>
                </a:solidFill>
                <a:ea typeface="MS PGothic" charset="-128"/>
              </a:rPr>
              <a:t>’</a:t>
            </a:r>
            <a:r>
              <a:rPr lang="en-US" altLang="x-none" sz="2600" dirty="0" err="1">
                <a:solidFill>
                  <a:srgbClr val="000000"/>
                </a:solidFill>
                <a:ea typeface="MS PGothic" charset="-128"/>
              </a:rPr>
              <a:t>s</a:t>
            </a:r>
            <a:r>
              <a:rPr lang="en-US" altLang="x-none" sz="2600" dirty="0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setSpacing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(double)</a:t>
            </a:r>
            <a:r>
              <a:rPr lang="en-US" altLang="x-none" sz="2600" dirty="0">
                <a:solidFill>
                  <a:srgbClr val="000000"/>
                </a:solidFill>
                <a:ea typeface="MS PGothic" charset="-128"/>
              </a:rPr>
              <a:t> method</a:t>
            </a:r>
          </a:p>
          <a:p>
            <a:pPr lvl="1" eaLnBrk="1" hangingPunct="1"/>
            <a:r>
              <a:rPr lang="en-US" altLang="x-none" sz="2600" dirty="0">
                <a:solidFill>
                  <a:srgbClr val="000000"/>
                </a:solidFill>
              </a:rPr>
              <a:t>the larger the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double</a:t>
            </a:r>
            <a:r>
              <a:rPr lang="en-US" altLang="x-none" sz="2600" dirty="0">
                <a:solidFill>
                  <a:srgbClr val="000000"/>
                </a:solidFill>
              </a:rPr>
              <a:t> passed in, the more space between the </a:t>
            </a:r>
            <a:r>
              <a:rPr lang="en-US" altLang="x-none" sz="2600" dirty="0">
                <a:solidFill>
                  <a:srgbClr val="FF0000"/>
                </a:solidFill>
              </a:rPr>
              <a:t>child</a:t>
            </a:r>
            <a:r>
              <a:rPr lang="en-US" altLang="x-none" sz="2600" dirty="0">
                <a:solidFill>
                  <a:srgbClr val="000000"/>
                </a:solidFill>
              </a:rPr>
              <a:t> UI elements </a:t>
            </a:r>
            <a:endParaRPr lang="en-US" altLang="x-none" sz="2600" dirty="0"/>
          </a:p>
          <a:p>
            <a:pPr eaLnBrk="1" hangingPunct="1"/>
            <a:endParaRPr lang="en-US" altLang="x-none" sz="2600" dirty="0">
              <a:ea typeface="MS PGothic" charset="-128"/>
            </a:endParaRPr>
          </a:p>
        </p:txBody>
      </p:sp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618AAB11-B0D7-4F42-8432-69CBED69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166" y="1652731"/>
            <a:ext cx="4404956" cy="3846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/>
          <p:cNvSpPr>
            <a:spLocks noGrp="1"/>
          </p:cNvSpPr>
          <p:nvPr>
            <p:ph type="title"/>
          </p:nvPr>
        </p:nvSpPr>
        <p:spPr>
          <a:xfrm>
            <a:off x="821266" y="14550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VBox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layout pane (2/5)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65794"/>
            <a:ext cx="11593513" cy="43513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x-none" sz="2700" dirty="0">
                <a:ea typeface="MS PGothic" charset="-128"/>
              </a:rPr>
              <a:t>Can also set positioning of entire vertical column of </a:t>
            </a:r>
            <a:r>
              <a:rPr lang="en-US" altLang="x-none" sz="2700" dirty="0">
                <a:solidFill>
                  <a:srgbClr val="FF0000"/>
                </a:solidFill>
                <a:ea typeface="MS PGothic" charset="-128"/>
              </a:rPr>
              <a:t>children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x-none" sz="2700" dirty="0">
                <a:ea typeface="MS PGothic" charset="-128"/>
              </a:rPr>
              <a:t>Default positioning for</a:t>
            </a:r>
            <a:r>
              <a:rPr lang="en-US" altLang="x-none" sz="2700" dirty="0">
                <a:solidFill>
                  <a:srgbClr val="000000"/>
                </a:solidFill>
                <a:ea typeface="MS PGothic" charset="-128"/>
              </a:rPr>
              <a:t> the vertical column is in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TOP_LEFT</a:t>
            </a:r>
            <a:r>
              <a:rPr lang="en-US" altLang="x-none" sz="2700" dirty="0">
                <a:solidFill>
                  <a:srgbClr val="000000"/>
                </a:solidFill>
                <a:ea typeface="MS PGothic" charset="-128"/>
              </a:rPr>
              <a:t> of </a:t>
            </a:r>
            <a:r>
              <a:rPr lang="en-US" altLang="x-none" sz="27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VBox</a:t>
            </a:r>
            <a:r>
              <a:rPr lang="en-US" altLang="x-none" sz="2700" dirty="0">
                <a:solidFill>
                  <a:srgbClr val="000000"/>
                </a:solidFill>
                <a:ea typeface="MS PGothic" charset="-128"/>
              </a:rPr>
              <a:t> (Top Vertically, Left Horizontally)</a:t>
            </a:r>
            <a:endParaRPr lang="en-US" altLang="x-none" sz="2700" dirty="0">
              <a:ea typeface="MS PGothic" charset="-128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x-none" sz="2400" dirty="0"/>
              <a:t>can change </a:t>
            </a:r>
            <a:r>
              <a:rPr lang="en-US" altLang="x-none" sz="2400" dirty="0">
                <a:solidFill>
                  <a:srgbClr val="000000"/>
                </a:solidFill>
              </a:rPr>
              <a:t>Vertical/Horizontal positioning of column using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VBox</a:t>
            </a:r>
            <a:r>
              <a:rPr lang="en-US" altLang="en-US" sz="2400" dirty="0" err="1">
                <a:solidFill>
                  <a:srgbClr val="000000"/>
                </a:solidFill>
                <a:ea typeface="MS PGothic" charset="-128"/>
              </a:rPr>
              <a:t>’</a:t>
            </a:r>
            <a:r>
              <a:rPr lang="en-US" altLang="x-none" sz="2400" dirty="0" err="1">
                <a:solidFill>
                  <a:srgbClr val="000000"/>
                </a:solidFill>
                <a:ea typeface="MS PGothic" charset="-128"/>
              </a:rPr>
              <a:t>s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setAlignment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(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Pos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position)</a:t>
            </a:r>
            <a:r>
              <a:rPr lang="en-US" altLang="x-none" sz="2400" dirty="0">
                <a:solidFill>
                  <a:srgbClr val="0000FF"/>
                </a:solidFill>
                <a:sym typeface="Consolas" charset="0"/>
              </a:rPr>
              <a:t> </a:t>
            </a:r>
            <a:r>
              <a:rPr lang="en-US" altLang="x-none" sz="2400" dirty="0">
                <a:solidFill>
                  <a:srgbClr val="000000"/>
                </a:solidFill>
              </a:rPr>
              <a:t>method, passing in a </a:t>
            </a:r>
            <a:r>
              <a:rPr lang="en-US" altLang="x-none" sz="2400" dirty="0" err="1">
                <a:solidFill>
                  <a:srgbClr val="0432FF"/>
                </a:solidFill>
                <a:latin typeface="Consolas" charset="0"/>
                <a:ea typeface="MS PGothic" charset="-128"/>
              </a:rPr>
              <a:t>javafx.geometry.Pos</a:t>
            </a:r>
            <a:r>
              <a:rPr lang="en-US" altLang="x-none" sz="24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400" dirty="0"/>
              <a:t>constant </a:t>
            </a:r>
            <a:r>
              <a:rPr lang="en-US" sz="2400" dirty="0"/>
              <a:t>—</a:t>
            </a:r>
            <a:r>
              <a:rPr lang="en-US" altLang="x-none" sz="2400" dirty="0"/>
              <a:t> </a:t>
            </a:r>
            <a:r>
              <a:rPr lang="en-US" altLang="x-none" sz="2400" dirty="0" err="1">
                <a:solidFill>
                  <a:srgbClr val="0432FF"/>
                </a:solidFill>
                <a:latin typeface="Consolas" charset="0"/>
                <a:ea typeface="MS PGothic" charset="-128"/>
              </a:rPr>
              <a:t>javafx.geometry.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Pos</a:t>
            </a:r>
            <a:r>
              <a:rPr lang="en-US" altLang="x-none" sz="2400" dirty="0"/>
              <a:t> is a class of </a:t>
            </a:r>
            <a:r>
              <a:rPr lang="en-US" altLang="x-none" sz="2400" dirty="0" err="1"/>
              <a:t>enums</a:t>
            </a:r>
            <a:r>
              <a:rPr lang="en-US" altLang="x-none" sz="2400" dirty="0"/>
              <a:t>, or fixed set of values, to describe vertical and horizontal positioning. Use these values just like a constants class that you would write yourself!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x-none" sz="2700" dirty="0" err="1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Pos</a:t>
            </a:r>
            <a:r>
              <a:rPr lang="en-US" altLang="x-none" sz="2700" dirty="0">
                <a:ea typeface="MS PGothic" charset="-128"/>
              </a:rPr>
              <a:t> options are in the form </a:t>
            </a:r>
            <a:r>
              <a:rPr lang="en-US" altLang="x-none" sz="2700" dirty="0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Pos</a:t>
            </a:r>
            <a:r>
              <a:rPr lang="en-US" altLang="x-none" sz="2700" dirty="0">
                <a:solidFill>
                  <a:srgbClr val="0432FF"/>
                </a:solidFill>
                <a:ea typeface="MS PGothic" charset="-128"/>
              </a:rPr>
              <a:t>.</a:t>
            </a:r>
            <a:r>
              <a:rPr lang="en-US" altLang="x-none" sz="2700" dirty="0">
                <a:ea typeface="MS PGothic" charset="-128"/>
              </a:rPr>
              <a:t>&lt;vertical position&gt;_&lt;horizontal position&gt;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2400" dirty="0"/>
              <a:t>e.g.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Pos.BOTTOM_RIGHT</a:t>
            </a:r>
            <a:r>
              <a:rPr lang="en-US" altLang="x-none" sz="2400" dirty="0"/>
              <a:t> represents </a:t>
            </a:r>
            <a:r>
              <a:rPr lang="en-US" altLang="x-none" sz="2400" dirty="0">
                <a:solidFill>
                  <a:srgbClr val="000000"/>
                </a:solidFill>
              </a:rPr>
              <a:t>positioning on the bottom vertically, right horizontally</a:t>
            </a:r>
            <a:endParaRPr lang="en-US" altLang="x-none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x-none" sz="2400" dirty="0"/>
              <a:t>full list of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Pos</a:t>
            </a:r>
            <a:r>
              <a:rPr lang="en-US" altLang="x-none" sz="2400" dirty="0">
                <a:solidFill>
                  <a:srgbClr val="0000FF"/>
                </a:solidFill>
              </a:rPr>
              <a:t> </a:t>
            </a:r>
            <a:r>
              <a:rPr lang="en-US" altLang="x-none" sz="2400" dirty="0"/>
              <a:t>constants can be found </a:t>
            </a:r>
            <a:r>
              <a:rPr lang="en-US" altLang="x-none" sz="2400" dirty="0">
                <a:hlinkClick r:id="rId3"/>
              </a:rPr>
              <a:t>here</a:t>
            </a:r>
            <a:endParaRPr lang="en-US" altLang="x-none" sz="24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12725" y="5853113"/>
            <a:ext cx="10604500" cy="831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b="1" i="1" dirty="0">
                <a:latin typeface="Calibri Light" charset="0"/>
              </a:rPr>
              <a:t>Why </a:t>
            </a:r>
            <a:r>
              <a:rPr lang="en-US" altLang="x-none" dirty="0">
                <a:latin typeface="Consolas" charset="0"/>
              </a:rPr>
              <a:t>ALL_CAPS </a:t>
            </a:r>
            <a:r>
              <a:rPr lang="en-US" altLang="x-none" b="1" i="1" dirty="0">
                <a:latin typeface="Calibri Light" charset="0"/>
              </a:rPr>
              <a:t>notation </a:t>
            </a:r>
            <a:r>
              <a:rPr lang="en-US" altLang="x-none" dirty="0">
                <a:latin typeface="Arial" charset="0"/>
              </a:rPr>
              <a:t>?</a:t>
            </a:r>
          </a:p>
          <a:p>
            <a:pPr eaLnBrk="1" hangingPunct="1"/>
            <a:r>
              <a:rPr lang="en-US" altLang="x-none" dirty="0">
                <a:latin typeface="Arial" charset="0"/>
              </a:rPr>
              <a:t>It is a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>
                <a:latin typeface="Arial" charset="0"/>
              </a:rPr>
              <a:t>symbolic constant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>
                <a:latin typeface="Arial" charset="0"/>
              </a:rPr>
              <a:t> with pre-defined meaning. </a:t>
            </a:r>
            <a:endParaRPr lang="en-US" altLang="x-none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194175" y="2202024"/>
            <a:ext cx="3830152" cy="36510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MS PGothic" charset="-128"/>
              </a:rPr>
              <a:t>Pixels and Coordinate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7891463" cy="4697412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Screen is a grid of </a:t>
            </a:r>
            <a:r>
              <a:rPr lang="en-US" b="1" dirty="0"/>
              <a:t>pixels (</a:t>
            </a:r>
            <a:r>
              <a:rPr lang="en-US" dirty="0"/>
              <a:t>tiny squares, each with </a:t>
            </a:r>
            <a:r>
              <a:rPr lang="en-US" dirty="0">
                <a:solidFill>
                  <a:srgbClr val="C0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/>
              <a:t> components)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Cartesian plane with:</a:t>
            </a:r>
          </a:p>
          <a:p>
            <a:pPr lvl="1">
              <a:defRPr/>
            </a:pPr>
            <a:r>
              <a:rPr lang="en-US" dirty="0"/>
              <a:t>origin in upper-left corner</a:t>
            </a:r>
          </a:p>
          <a:p>
            <a:pPr lvl="1">
              <a:defRPr/>
            </a:pPr>
            <a:r>
              <a:rPr lang="en-US" dirty="0"/>
              <a:t>x-axis increasing left to right</a:t>
            </a:r>
          </a:p>
          <a:p>
            <a:pPr lvl="1">
              <a:defRPr/>
            </a:pPr>
            <a:r>
              <a:rPr lang="en-US" dirty="0"/>
              <a:t>y-axis increasing top to bottom</a:t>
            </a:r>
          </a:p>
          <a:p>
            <a:pPr lvl="1">
              <a:defRPr/>
            </a:pPr>
            <a:r>
              <a:rPr lang="en-US" dirty="0"/>
              <a:t>corresponds to English writing order</a:t>
            </a:r>
          </a:p>
          <a:p>
            <a:pPr marL="457200" lvl="1" indent="0">
              <a:buNone/>
              <a:defRPr/>
            </a:pP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Each graphical element is positioned at specific pixel</a:t>
            </a:r>
          </a:p>
        </p:txBody>
      </p:sp>
      <p:pic>
        <p:nvPicPr>
          <p:cNvPr id="99331" name="Shape 9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38" y="1827213"/>
            <a:ext cx="2373312" cy="349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Shape 97"/>
          <p:cNvSpPr txBox="1">
            <a:spLocks noChangeArrowheads="1"/>
          </p:cNvSpPr>
          <p:nvPr/>
        </p:nvSpPr>
        <p:spPr bwMode="auto">
          <a:xfrm>
            <a:off x="8470900" y="1452563"/>
            <a:ext cx="87788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en-US" altLang="x-none" sz="1800"/>
              <a:t>(0, 0)</a:t>
            </a:r>
          </a:p>
        </p:txBody>
      </p:sp>
      <p:cxnSp>
        <p:nvCxnSpPr>
          <p:cNvPr id="99333" name="Shape 98"/>
          <p:cNvCxnSpPr>
            <a:cxnSpLocks noChangeShapeType="1"/>
          </p:cNvCxnSpPr>
          <p:nvPr/>
        </p:nvCxnSpPr>
        <p:spPr bwMode="auto">
          <a:xfrm>
            <a:off x="9139238" y="1690688"/>
            <a:ext cx="237490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9334" name="Shape 99"/>
          <p:cNvCxnSpPr>
            <a:cxnSpLocks noChangeShapeType="1"/>
          </p:cNvCxnSpPr>
          <p:nvPr/>
        </p:nvCxnSpPr>
        <p:spPr bwMode="auto">
          <a:xfrm>
            <a:off x="9009063" y="1827213"/>
            <a:ext cx="0" cy="34544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9335" name="Shape 100"/>
          <p:cNvSpPr txBox="1">
            <a:spLocks noChangeArrowheads="1"/>
          </p:cNvSpPr>
          <p:nvPr/>
        </p:nvSpPr>
        <p:spPr bwMode="auto">
          <a:xfrm>
            <a:off x="8680450" y="1801813"/>
            <a:ext cx="2968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en-US" altLang="x-none" sz="1800"/>
              <a:t>Y</a:t>
            </a:r>
          </a:p>
        </p:txBody>
      </p:sp>
      <p:cxnSp>
        <p:nvCxnSpPr>
          <p:cNvPr id="99336" name="Shape 103"/>
          <p:cNvCxnSpPr>
            <a:cxnSpLocks noChangeShapeType="1"/>
          </p:cNvCxnSpPr>
          <p:nvPr/>
        </p:nvCxnSpPr>
        <p:spPr bwMode="auto">
          <a:xfrm rot="10800000">
            <a:off x="9626600" y="4840288"/>
            <a:ext cx="549275" cy="54927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9337" name="Shape 104"/>
          <p:cNvCxnSpPr>
            <a:cxnSpLocks noChangeShapeType="1"/>
          </p:cNvCxnSpPr>
          <p:nvPr/>
        </p:nvCxnSpPr>
        <p:spPr bwMode="auto">
          <a:xfrm rot="10800000">
            <a:off x="10375900" y="4203700"/>
            <a:ext cx="0" cy="120967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9338" name="Shape 105"/>
          <p:cNvCxnSpPr>
            <a:cxnSpLocks noChangeShapeType="1"/>
          </p:cNvCxnSpPr>
          <p:nvPr/>
        </p:nvCxnSpPr>
        <p:spPr bwMode="auto">
          <a:xfrm rot="10800000" flipH="1">
            <a:off x="10596563" y="4916488"/>
            <a:ext cx="225425" cy="45243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9339" name="Shape 102"/>
          <p:cNvSpPr txBox="1">
            <a:spLocks noChangeArrowheads="1"/>
          </p:cNvSpPr>
          <p:nvPr/>
        </p:nvSpPr>
        <p:spPr bwMode="auto">
          <a:xfrm>
            <a:off x="9986963" y="5305425"/>
            <a:ext cx="811212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/>
            <a:r>
              <a:rPr lang="en-US" altLang="x-none" sz="1800"/>
              <a:t>pixels</a:t>
            </a:r>
          </a:p>
        </p:txBody>
      </p:sp>
      <p:sp>
        <p:nvSpPr>
          <p:cNvPr id="99340" name="Shape 100"/>
          <p:cNvSpPr txBox="1">
            <a:spLocks noChangeArrowheads="1"/>
          </p:cNvSpPr>
          <p:nvPr/>
        </p:nvSpPr>
        <p:spPr bwMode="auto">
          <a:xfrm>
            <a:off x="9186863" y="1252538"/>
            <a:ext cx="29527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en-US" altLang="x-none" sz="1800"/>
              <a:t>X</a:t>
            </a:r>
          </a:p>
          <a:p>
            <a:endParaRPr lang="en-US" altLang="x-none" sz="1800"/>
          </a:p>
        </p:txBody>
      </p:sp>
      <p:sp>
        <p:nvSpPr>
          <p:cNvPr id="99341" name="TextBox 13"/>
          <p:cNvSpPr txBox="1">
            <a:spLocks noChangeArrowheads="1"/>
          </p:cNvSpPr>
          <p:nvPr/>
        </p:nvSpPr>
        <p:spPr bwMode="auto">
          <a:xfrm>
            <a:off x="9072563" y="5757863"/>
            <a:ext cx="2640012" cy="3381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/>
            <a:r>
              <a:rPr lang="en-US" altLang="x-none" sz="1600">
                <a:latin typeface="Arial" charset="0"/>
              </a:rPr>
              <a:t>Former HTA Sam Squires!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A9D2A0-FA6A-7E48-98ED-9023E5479124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x-none" b="1" dirty="0"/>
              <a:t>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/>
      <p:bldP spid="99335" grpId="0"/>
      <p:bldP spid="99339" grpId="0"/>
      <p:bldP spid="99340" grpId="0"/>
      <p:bldP spid="993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13B0EE5-B259-4145-BA5E-E55FD095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" y="14550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VBox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layout pane (3/5)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6302375" cy="1390650"/>
          </a:xfrm>
        </p:spPr>
        <p:txBody>
          <a:bodyPr/>
          <a:lstStyle/>
          <a:p>
            <a:pPr eaLnBrk="1" hangingPunct="1"/>
            <a:r>
              <a:rPr lang="en-US" altLang="x-none">
                <a:ea typeface="MS PGothic" charset="-128"/>
              </a:rPr>
              <a:t>The following code produces the example on the right: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12725" y="3052763"/>
            <a:ext cx="5260975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 err="1">
                <a:solidFill>
                  <a:srgbClr val="000000"/>
                </a:solidFill>
                <a:latin typeface="Consolas" charset="0"/>
                <a:sym typeface="Consolas" charset="0"/>
              </a:rPr>
              <a:t>VBox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 root = new </a:t>
            </a:r>
            <a:r>
              <a:rPr lang="en-US" altLang="x-none" sz="1800" dirty="0" err="1">
                <a:solidFill>
                  <a:srgbClr val="000000"/>
                </a:solidFill>
                <a:latin typeface="Consolas" charset="0"/>
                <a:sym typeface="Consolas" charset="0"/>
              </a:rPr>
              <a:t>VBox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();</a:t>
            </a:r>
            <a:endParaRPr lang="de-DE" altLang="x-none" sz="1800" dirty="0">
              <a:solidFill>
                <a:srgbClr val="000000"/>
              </a:solidFill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  <a:buSzPct val="69000"/>
            </a:pPr>
            <a:endParaRPr lang="de-DE" altLang="x-none" sz="1800" dirty="0">
              <a:solidFill>
                <a:srgbClr val="000000"/>
              </a:solidFill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Button b1 = new Button(</a:t>
            </a:r>
            <a:r>
              <a:rPr lang="en-US" altLang="en-US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“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Top</a:t>
            </a:r>
            <a:r>
              <a:rPr lang="en-US" altLang="en-US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”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Button b2 = new Button(</a:t>
            </a:r>
            <a:r>
              <a:rPr lang="en-US" altLang="en-US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“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Middle</a:t>
            </a:r>
            <a:r>
              <a:rPr lang="en-US" altLang="en-US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”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Button b3 = new Button(</a:t>
            </a:r>
            <a:r>
              <a:rPr lang="en-US" altLang="en-US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“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Bottom</a:t>
            </a:r>
            <a:r>
              <a:rPr lang="en-US" altLang="en-US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”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 err="1">
                <a:solidFill>
                  <a:srgbClr val="FF0000"/>
                </a:solidFill>
                <a:latin typeface="Consolas" charset="0"/>
                <a:sym typeface="Consolas" charset="0"/>
              </a:rPr>
              <a:t>root.getChildren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().</a:t>
            </a:r>
            <a:r>
              <a:rPr lang="en-US" altLang="x-none" sz="1800" dirty="0" err="1">
                <a:solidFill>
                  <a:srgbClr val="FF0000"/>
                </a:solidFill>
                <a:latin typeface="Consolas" charset="0"/>
                <a:sym typeface="Consolas" charset="0"/>
              </a:rPr>
              <a:t>addAll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(b1,b2,b3);</a:t>
            </a:r>
            <a:endParaRPr lang="de-DE" altLang="x-none" sz="1800" dirty="0">
              <a:solidFill>
                <a:srgbClr val="FF0000"/>
              </a:solidFill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  <a:buSzPct val="69000"/>
            </a:pPr>
            <a:endParaRPr lang="de-DE" altLang="x-none" sz="1800" dirty="0">
              <a:solidFill>
                <a:srgbClr val="FF0000"/>
              </a:solidFill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			        </a:t>
            </a:r>
            <a:r>
              <a:rPr lang="en-US" altLang="x-none" sz="1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onsolas" charset="0"/>
              </a:rPr>
              <a:t>width,   height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Scene scene = new Scene(root, 200, 200);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 err="1">
                <a:solidFill>
                  <a:srgbClr val="000000"/>
                </a:solidFill>
                <a:latin typeface="Consolas" charset="0"/>
                <a:sym typeface="Consolas" charset="0"/>
              </a:rPr>
              <a:t>stage.setTitle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("Sample </a:t>
            </a:r>
            <a:r>
              <a:rPr lang="en-US" altLang="x-none" sz="1800" dirty="0" err="1">
                <a:solidFill>
                  <a:srgbClr val="000000"/>
                </a:solidFill>
                <a:latin typeface="Consolas" charset="0"/>
                <a:sym typeface="Consolas" charset="0"/>
              </a:rPr>
              <a:t>VBox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");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 err="1">
                <a:solidFill>
                  <a:srgbClr val="000000"/>
                </a:solidFill>
                <a:latin typeface="Consolas" charset="0"/>
                <a:sym typeface="Consolas" charset="0"/>
              </a:rPr>
              <a:t>stage.setScene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(scene);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 err="1">
                <a:solidFill>
                  <a:srgbClr val="000000"/>
                </a:solidFill>
                <a:latin typeface="Consolas" charset="0"/>
                <a:sym typeface="Consolas" charset="0"/>
              </a:rPr>
              <a:t>stage.show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();</a:t>
            </a:r>
          </a:p>
          <a:p>
            <a:pPr eaLnBrk="1" hangingPunct="1"/>
            <a:endParaRPr lang="en-US" altLang="x-none" sz="1800" dirty="0"/>
          </a:p>
        </p:txBody>
      </p:sp>
      <p:pic>
        <p:nvPicPr>
          <p:cNvPr id="5" name="Shape 107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3" r="3262" b="41342"/>
          <a:stretch>
            <a:fillRect/>
          </a:stretch>
        </p:blipFill>
        <p:spPr bwMode="auto">
          <a:xfrm>
            <a:off x="6829425" y="2135188"/>
            <a:ext cx="5081588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90655" y="5971308"/>
            <a:ext cx="356061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Overloaded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Scene</a:t>
            </a:r>
            <a:r>
              <a:rPr lang="en-US" dirty="0"/>
              <a:t> constructor with three parameters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613564" y="5597236"/>
            <a:ext cx="1901536" cy="374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89" name="Shape 107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3" r="3262" b="41342"/>
          <a:stretch>
            <a:fillRect/>
          </a:stretch>
        </p:blipFill>
        <p:spPr bwMode="auto">
          <a:xfrm>
            <a:off x="6829425" y="2135188"/>
            <a:ext cx="5081588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0459C8-508F-C440-BE32-D3D37EA9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" y="14550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VBox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layout pane (4/5) </a:t>
            </a:r>
          </a:p>
        </p:txBody>
      </p:sp>
      <p:sp>
        <p:nvSpPr>
          <p:cNvPr id="140291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6253163" cy="1227138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x-none" dirty="0">
                <a:solidFill>
                  <a:srgbClr val="FF0000"/>
                </a:solidFill>
                <a:ea typeface="MS PGothic" charset="-128"/>
              </a:rPr>
              <a:t>Adding spacing between children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2725" y="3052763"/>
            <a:ext cx="474345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>
                <a:solidFill>
                  <a:srgbClr val="000000"/>
                </a:solidFill>
                <a:latin typeface="Consolas" charset="0"/>
                <a:sym typeface="Consolas" charset="0"/>
              </a:rPr>
              <a:t>VBox root = new VBox();</a:t>
            </a:r>
          </a:p>
          <a:p>
            <a:pPr eaLnBrk="1" hangingPunct="1">
              <a:buClr>
                <a:srgbClr val="000000"/>
              </a:buClr>
            </a:pPr>
            <a:endParaRPr lang="en-US" altLang="x-none" sz="1800">
              <a:solidFill>
                <a:srgbClr val="000000"/>
              </a:solidFill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>
                <a:solidFill>
                  <a:srgbClr val="000000"/>
                </a:solidFill>
                <a:latin typeface="Consolas" charset="0"/>
                <a:sym typeface="Consolas" charset="0"/>
              </a:rPr>
              <a:t>Button b1 = new Button(</a:t>
            </a:r>
            <a:r>
              <a:rPr lang="en-US" altLang="en-US" sz="1800">
                <a:solidFill>
                  <a:srgbClr val="000000"/>
                </a:solidFill>
                <a:latin typeface="Consolas" charset="0"/>
                <a:sym typeface="Consolas" charset="0"/>
              </a:rPr>
              <a:t>“</a:t>
            </a:r>
            <a:r>
              <a:rPr lang="en-US" altLang="x-none" sz="1800">
                <a:solidFill>
                  <a:srgbClr val="000000"/>
                </a:solidFill>
                <a:latin typeface="Consolas" charset="0"/>
                <a:sym typeface="Consolas" charset="0"/>
              </a:rPr>
              <a:t>Top</a:t>
            </a:r>
            <a:r>
              <a:rPr lang="en-US" altLang="en-US" sz="1800">
                <a:solidFill>
                  <a:srgbClr val="000000"/>
                </a:solidFill>
                <a:latin typeface="Consolas" charset="0"/>
                <a:sym typeface="Consolas" charset="0"/>
              </a:rPr>
              <a:t>”</a:t>
            </a:r>
            <a:r>
              <a:rPr lang="en-US" altLang="x-none" sz="1800">
                <a:solidFill>
                  <a:srgbClr val="000000"/>
                </a:solidFill>
                <a:latin typeface="Consolas" charset="0"/>
                <a:sym typeface="Consolas" charset="0"/>
              </a:rPr>
              <a:t>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>
                <a:solidFill>
                  <a:srgbClr val="000000"/>
                </a:solidFill>
                <a:latin typeface="Consolas" charset="0"/>
                <a:sym typeface="Consolas" charset="0"/>
              </a:rPr>
              <a:t>Button b2 = new Button(</a:t>
            </a:r>
            <a:r>
              <a:rPr lang="en-US" altLang="en-US" sz="1800">
                <a:solidFill>
                  <a:srgbClr val="000000"/>
                </a:solidFill>
                <a:latin typeface="Consolas" charset="0"/>
                <a:sym typeface="Consolas" charset="0"/>
              </a:rPr>
              <a:t>“</a:t>
            </a:r>
            <a:r>
              <a:rPr lang="en-US" altLang="x-none" sz="1800">
                <a:solidFill>
                  <a:srgbClr val="000000"/>
                </a:solidFill>
                <a:latin typeface="Consolas" charset="0"/>
                <a:sym typeface="Consolas" charset="0"/>
              </a:rPr>
              <a:t>Middle</a:t>
            </a:r>
            <a:r>
              <a:rPr lang="en-US" altLang="en-US" sz="1800">
                <a:solidFill>
                  <a:srgbClr val="000000"/>
                </a:solidFill>
                <a:latin typeface="Consolas" charset="0"/>
                <a:sym typeface="Consolas" charset="0"/>
              </a:rPr>
              <a:t>”</a:t>
            </a:r>
            <a:r>
              <a:rPr lang="en-US" altLang="x-none" sz="1800">
                <a:solidFill>
                  <a:srgbClr val="000000"/>
                </a:solidFill>
                <a:latin typeface="Consolas" charset="0"/>
                <a:sym typeface="Consolas" charset="0"/>
              </a:rPr>
              <a:t>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>
                <a:solidFill>
                  <a:srgbClr val="000000"/>
                </a:solidFill>
                <a:latin typeface="Consolas" charset="0"/>
                <a:sym typeface="Consolas" charset="0"/>
              </a:rPr>
              <a:t>Button b3 = new Button(</a:t>
            </a:r>
            <a:r>
              <a:rPr lang="en-US" altLang="en-US" sz="1800">
                <a:solidFill>
                  <a:srgbClr val="000000"/>
                </a:solidFill>
                <a:latin typeface="Consolas" charset="0"/>
                <a:sym typeface="Consolas" charset="0"/>
              </a:rPr>
              <a:t>“</a:t>
            </a:r>
            <a:r>
              <a:rPr lang="en-US" altLang="x-none" sz="1800">
                <a:solidFill>
                  <a:srgbClr val="000000"/>
                </a:solidFill>
                <a:latin typeface="Consolas" charset="0"/>
                <a:sym typeface="Consolas" charset="0"/>
              </a:rPr>
              <a:t>Bottom</a:t>
            </a:r>
            <a:r>
              <a:rPr lang="en-US" altLang="en-US" sz="1800">
                <a:solidFill>
                  <a:srgbClr val="000000"/>
                </a:solidFill>
                <a:latin typeface="Consolas" charset="0"/>
                <a:sym typeface="Consolas" charset="0"/>
              </a:rPr>
              <a:t>”</a:t>
            </a:r>
            <a:r>
              <a:rPr lang="en-US" altLang="x-none" sz="1800">
                <a:solidFill>
                  <a:srgbClr val="000000"/>
                </a:solidFill>
                <a:latin typeface="Consolas" charset="0"/>
                <a:sym typeface="Consolas" charset="0"/>
              </a:rPr>
              <a:t>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>
                <a:solidFill>
                  <a:srgbClr val="000000"/>
                </a:solidFill>
                <a:latin typeface="Consolas" charset="0"/>
                <a:sym typeface="Consolas" charset="0"/>
              </a:rPr>
              <a:t>root.getChildren().addAll(b1,b2,b3);</a:t>
            </a:r>
          </a:p>
          <a:p>
            <a:pPr eaLnBrk="1" hangingPunct="1">
              <a:buClr>
                <a:srgbClr val="000000"/>
              </a:buClr>
            </a:pPr>
            <a:endParaRPr lang="en-US" altLang="x-none" sz="1800">
              <a:solidFill>
                <a:srgbClr val="000000"/>
              </a:solidFill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>
                <a:solidFill>
                  <a:srgbClr val="FF0000"/>
                </a:solidFill>
                <a:latin typeface="Consolas" charset="0"/>
                <a:sym typeface="Consolas" charset="0"/>
              </a:rPr>
              <a:t>root.setSpacing(8);</a:t>
            </a:r>
          </a:p>
          <a:p>
            <a:pPr eaLnBrk="1" hangingPunct="1">
              <a:buClr>
                <a:srgbClr val="000000"/>
              </a:buClr>
              <a:buSzPct val="69000"/>
            </a:pPr>
            <a:endParaRPr lang="en-US" altLang="x-none" sz="1800">
              <a:solidFill>
                <a:srgbClr val="FF0000"/>
              </a:solidFill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>
                <a:solidFill>
                  <a:srgbClr val="999999"/>
                </a:solidFill>
                <a:latin typeface="Consolas" charset="0"/>
                <a:sym typeface="Consolas" charset="0"/>
              </a:rPr>
              <a:t>//code for setting the Scene elided</a:t>
            </a:r>
          </a:p>
          <a:p>
            <a:pPr eaLnBrk="1" hangingPunct="1"/>
            <a:endParaRPr lang="en-US" altLang="x-none" sz="1800"/>
          </a:p>
        </p:txBody>
      </p:sp>
      <p:pic>
        <p:nvPicPr>
          <p:cNvPr id="6" name="Shape 116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" b="1932"/>
          <a:stretch>
            <a:fillRect/>
          </a:stretch>
        </p:blipFill>
        <p:spPr bwMode="auto">
          <a:xfrm>
            <a:off x="6918325" y="2135188"/>
            <a:ext cx="4992688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3" name="Shape 11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" b="1932"/>
          <a:stretch>
            <a:fillRect/>
          </a:stretch>
        </p:blipFill>
        <p:spPr bwMode="auto">
          <a:xfrm>
            <a:off x="6918325" y="2135188"/>
            <a:ext cx="4992688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Shape 121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" b="12503"/>
          <a:stretch>
            <a:fillRect/>
          </a:stretch>
        </p:blipFill>
        <p:spPr bwMode="auto">
          <a:xfrm>
            <a:off x="6918325" y="2135188"/>
            <a:ext cx="50260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00F09D5-0790-4A4C-AA88-1D8D2E07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" y="14550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VBox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layout pane (5/5) </a:t>
            </a:r>
          </a:p>
        </p:txBody>
      </p:sp>
      <p:sp>
        <p:nvSpPr>
          <p:cNvPr id="141316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6705600" cy="1912938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x-none" sz="2800" dirty="0">
                <a:solidFill>
                  <a:srgbClr val="FF0000"/>
                </a:solidFill>
                <a:ea typeface="MS PGothic" charset="-128"/>
              </a:rPr>
              <a:t>Setting alignment property to configure children in TOP (vertically) CENTER (horizontally) of the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  <a:ea typeface="MS PGothic" charset="-128"/>
                <a:sym typeface="Consolas" charset="0"/>
              </a:rPr>
              <a:t>VBox</a:t>
            </a:r>
            <a:endParaRPr lang="en-US" altLang="x-none" sz="2800" dirty="0">
              <a:solidFill>
                <a:srgbClr val="FF0000"/>
              </a:solidFill>
              <a:latin typeface="Consolas" charset="0"/>
              <a:ea typeface="MS PGothic" charset="-128"/>
              <a:sym typeface="Consolas" charset="0"/>
            </a:endParaRPr>
          </a:p>
          <a:p>
            <a:pPr eaLnBrk="1" hangingPunct="1"/>
            <a:endParaRPr lang="en-US" altLang="x-none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2725" y="3563938"/>
            <a:ext cx="474345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 err="1">
                <a:solidFill>
                  <a:srgbClr val="000000"/>
                </a:solidFill>
                <a:latin typeface="Consolas" charset="0"/>
                <a:sym typeface="Consolas" charset="0"/>
              </a:rPr>
              <a:t>VBox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 root = new </a:t>
            </a:r>
            <a:r>
              <a:rPr lang="en-US" altLang="x-none" sz="1800" dirty="0" err="1">
                <a:solidFill>
                  <a:srgbClr val="000000"/>
                </a:solidFill>
                <a:latin typeface="Consolas" charset="0"/>
                <a:sym typeface="Consolas" charset="0"/>
              </a:rPr>
              <a:t>VBox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();</a:t>
            </a:r>
          </a:p>
          <a:p>
            <a:pPr eaLnBrk="1" hangingPunct="1">
              <a:buClr>
                <a:srgbClr val="000000"/>
              </a:buClr>
              <a:buSzPct val="69000"/>
            </a:pPr>
            <a:endParaRPr lang="en-US" altLang="x-none" sz="1800" dirty="0">
              <a:solidFill>
                <a:srgbClr val="000000"/>
              </a:solidFill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Button b1 = new Button(</a:t>
            </a:r>
            <a:r>
              <a:rPr lang="en-US" altLang="en-US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“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Top</a:t>
            </a:r>
            <a:r>
              <a:rPr lang="en-US" altLang="en-US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”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Button b2 = new Button(</a:t>
            </a:r>
            <a:r>
              <a:rPr lang="en-US" altLang="en-US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“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Middle</a:t>
            </a:r>
            <a:r>
              <a:rPr lang="en-US" altLang="en-US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”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Button b3 = new Button(</a:t>
            </a:r>
            <a:r>
              <a:rPr lang="en-US" altLang="en-US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“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Bottom</a:t>
            </a:r>
            <a:r>
              <a:rPr lang="en-US" altLang="en-US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”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 err="1">
                <a:solidFill>
                  <a:srgbClr val="000000"/>
                </a:solidFill>
                <a:latin typeface="Consolas" charset="0"/>
                <a:sym typeface="Consolas" charset="0"/>
              </a:rPr>
              <a:t>root.getChildren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().</a:t>
            </a:r>
            <a:r>
              <a:rPr lang="en-US" altLang="x-none" sz="1800" dirty="0" err="1">
                <a:solidFill>
                  <a:srgbClr val="000000"/>
                </a:solidFill>
                <a:latin typeface="Consolas" charset="0"/>
                <a:sym typeface="Consolas" charset="0"/>
              </a:rPr>
              <a:t>addAll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(b1,b2,b3);</a:t>
            </a:r>
          </a:p>
          <a:p>
            <a:pPr eaLnBrk="1" hangingPunct="1">
              <a:buClr>
                <a:srgbClr val="000000"/>
              </a:buClr>
            </a:pPr>
            <a:endParaRPr lang="en-US" altLang="x-none" sz="1800" dirty="0">
              <a:solidFill>
                <a:srgbClr val="000000"/>
              </a:solidFill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 err="1">
                <a:solidFill>
                  <a:srgbClr val="000000"/>
                </a:solidFill>
                <a:latin typeface="Consolas" charset="0"/>
                <a:sym typeface="Consolas" charset="0"/>
              </a:rPr>
              <a:t>root.setSpacing</a:t>
            </a:r>
            <a:r>
              <a:rPr lang="en-US" altLang="x-none" sz="1800" dirty="0">
                <a:solidFill>
                  <a:srgbClr val="000000"/>
                </a:solidFill>
                <a:latin typeface="Consolas" charset="0"/>
                <a:sym typeface="Consolas" charset="0"/>
              </a:rPr>
              <a:t>(8);</a:t>
            </a: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 err="1">
                <a:solidFill>
                  <a:srgbClr val="FF0000"/>
                </a:solidFill>
                <a:latin typeface="Consolas" charset="0"/>
                <a:sym typeface="Consolas" charset="0"/>
              </a:rPr>
              <a:t>root.setAlignment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(</a:t>
            </a:r>
            <a:r>
              <a:rPr lang="en-US" altLang="x-none" sz="1800" dirty="0" err="1">
                <a:solidFill>
                  <a:srgbClr val="FF0000"/>
                </a:solidFill>
                <a:latin typeface="Consolas" charset="0"/>
                <a:sym typeface="Consolas" charset="0"/>
              </a:rPr>
              <a:t>Pos.TOP_CENTER</a:t>
            </a:r>
            <a:r>
              <a:rPr lang="en-US" altLang="x-none" sz="1800" dirty="0">
                <a:solidFill>
                  <a:srgbClr val="FF0000"/>
                </a:solidFill>
                <a:latin typeface="Consolas" charset="0"/>
                <a:sym typeface="Consolas" charset="0"/>
              </a:rPr>
              <a:t>);</a:t>
            </a:r>
          </a:p>
          <a:p>
            <a:pPr eaLnBrk="1" hangingPunct="1">
              <a:buClr>
                <a:srgbClr val="000000"/>
              </a:buClr>
              <a:buSzPct val="69000"/>
            </a:pPr>
            <a:endParaRPr lang="en-US" altLang="x-none" sz="1800" dirty="0">
              <a:solidFill>
                <a:srgbClr val="FF0000"/>
              </a:solidFill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  <a:buSzPct val="69000"/>
            </a:pPr>
            <a:r>
              <a:rPr lang="en-US" altLang="x-none" sz="1800" dirty="0">
                <a:solidFill>
                  <a:srgbClr val="999999"/>
                </a:solidFill>
                <a:latin typeface="Consolas" charset="0"/>
                <a:sym typeface="Consolas" charset="0"/>
              </a:rPr>
              <a:t>//code for setting the Scene elided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CS15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dirty="0">
                <a:ea typeface="MS PGothic" charset="-128"/>
              </a:rPr>
              <a:t> Class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690688"/>
            <a:ext cx="11141075" cy="49085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x-none" sz="2700" dirty="0">
                <a:ea typeface="MS PGothic" charset="-128"/>
              </a:rPr>
              <a:t>Until now, all code dealing with the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7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700" dirty="0">
                <a:ea typeface="MS PGothic" charset="-128"/>
              </a:rPr>
              <a:t>has been inside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Application</a:t>
            </a:r>
            <a:r>
              <a:rPr lang="en-US" altLang="en-US" sz="2700" dirty="0">
                <a:ea typeface="MS PGothic" charset="-128"/>
              </a:rPr>
              <a:t>’</a:t>
            </a:r>
            <a:r>
              <a:rPr lang="en-US" altLang="x-none" sz="2700" dirty="0">
                <a:ea typeface="MS PGothic" charset="-128"/>
              </a:rPr>
              <a:t>s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start</a:t>
            </a:r>
            <a:r>
              <a:rPr lang="en-US" altLang="x-none" sz="27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700" dirty="0">
                <a:ea typeface="MS PGothic" charset="-128"/>
              </a:rPr>
              <a:t>method; adding more nodes will clutter it up…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x-none" sz="2700" dirty="0">
                <a:ea typeface="MS PGothic" charset="-128"/>
              </a:rPr>
              <a:t>In CS15, write a </a:t>
            </a:r>
            <a:r>
              <a:rPr lang="en-US" altLang="x-none" sz="27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700" dirty="0">
                <a:ea typeface="MS PGothic" charset="-128"/>
              </a:rPr>
              <a:t> class where all graphical application logic will live – an example of </a:t>
            </a:r>
            <a:r>
              <a:rPr lang="en-US" altLang="en-US" sz="2700" dirty="0">
                <a:ea typeface="MS PGothic" charset="-128"/>
              </a:rPr>
              <a:t>“</a:t>
            </a:r>
            <a:r>
              <a:rPr lang="en-US" altLang="x-none" sz="2700" dirty="0">
                <a:ea typeface="MS PGothic" charset="-128"/>
              </a:rPr>
              <a:t>delegation</a:t>
            </a:r>
            <a:r>
              <a:rPr lang="en-US" altLang="en-US" sz="2700" dirty="0">
                <a:ea typeface="MS PGothic" charset="-128"/>
              </a:rPr>
              <a:t>”</a:t>
            </a:r>
            <a:r>
              <a:rPr lang="en-US" altLang="x-none" sz="2700" dirty="0">
                <a:ea typeface="MS PGothic" charset="-128"/>
              </a:rPr>
              <a:t> pattern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x-none" sz="2700" dirty="0">
                <a:ea typeface="MS PGothic" charset="-128"/>
              </a:rPr>
              <a:t>Delegation removes </a:t>
            </a:r>
            <a:r>
              <a:rPr lang="en-US" altLang="x-none" sz="2700" dirty="0">
                <a:solidFill>
                  <a:srgbClr val="FF0000"/>
                </a:solidFill>
                <a:ea typeface="MS PGothic" charset="-128"/>
              </a:rPr>
              <a:t>application-dependent</a:t>
            </a:r>
            <a:r>
              <a:rPr lang="en-US" altLang="x-none" sz="2700" dirty="0">
                <a:ea typeface="MS PGothic" charset="-128"/>
              </a:rPr>
              <a:t> code from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App</a:t>
            </a:r>
            <a:r>
              <a:rPr lang="en-US" altLang="x-none" sz="27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700" dirty="0">
                <a:ea typeface="MS PGothic" charset="-128"/>
              </a:rPr>
              <a:t>class, which only creates scene and instantiates a </a:t>
            </a:r>
            <a:r>
              <a:rPr lang="en-US" altLang="x-none" sz="27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7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700" dirty="0">
                <a:ea typeface="MS PGothic" charset="-128"/>
              </a:rPr>
              <a:t>– another example of “divide et </a:t>
            </a:r>
            <a:r>
              <a:rPr lang="en-US" altLang="x-none" sz="2700" dirty="0" err="1">
                <a:ea typeface="MS PGothic" charset="-128"/>
              </a:rPr>
              <a:t>impera</a:t>
            </a:r>
            <a:r>
              <a:rPr lang="en-US" altLang="x-none" sz="2700" dirty="0">
                <a:ea typeface="MS PGothic" charset="-128"/>
              </a:rPr>
              <a:t>” 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7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700" dirty="0">
                <a:ea typeface="MS PGothic" charset="-128"/>
              </a:rPr>
              <a:t> will instantiate root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700" dirty="0">
                <a:ea typeface="MS PGothic" charset="-128"/>
              </a:rPr>
              <a:t>, and provide a public </a:t>
            </a:r>
            <a:r>
              <a:rPr lang="en-US" altLang="x-none" sz="27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getRoot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 </a:t>
            </a:r>
            <a:r>
              <a:rPr lang="en-US" altLang="x-none" sz="2700" dirty="0">
                <a:ea typeface="MS PGothic" charset="-128"/>
              </a:rPr>
              <a:t>method that returns this root</a:t>
            </a:r>
            <a:endParaRPr lang="en-US" altLang="x-none" sz="2700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App</a:t>
            </a:r>
            <a:r>
              <a:rPr lang="en-US" altLang="x-none" sz="2400" dirty="0">
                <a:solidFill>
                  <a:srgbClr val="0000FF"/>
                </a:solidFill>
              </a:rPr>
              <a:t> </a:t>
            </a:r>
            <a:r>
              <a:rPr lang="en-US" altLang="x-none" sz="2400" dirty="0"/>
              <a:t>class can now access root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4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400" dirty="0">
                <a:ea typeface="MS PGothic" charset="-128"/>
              </a:rPr>
              <a:t>through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en-US" sz="2400" dirty="0" err="1"/>
              <a:t>’</a:t>
            </a:r>
            <a:r>
              <a:rPr lang="en-US" altLang="x-none" sz="2400" dirty="0" err="1"/>
              <a:t>s</a:t>
            </a:r>
            <a:r>
              <a:rPr lang="en-US" altLang="x-none" sz="2400" dirty="0"/>
              <a:t> public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getRoot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</a:t>
            </a:r>
            <a:r>
              <a:rPr lang="en-US" altLang="x-none" sz="2400" dirty="0">
                <a:solidFill>
                  <a:srgbClr val="0000FF"/>
                </a:solidFill>
              </a:rPr>
              <a:t> </a:t>
            </a:r>
            <a:r>
              <a:rPr lang="en-US" altLang="x-none" sz="2400" dirty="0"/>
              <a:t>method and pass root into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400" dirty="0">
                <a:solidFill>
                  <a:srgbClr val="0000FF"/>
                </a:solidFill>
              </a:rPr>
              <a:t> </a:t>
            </a:r>
            <a:r>
              <a:rPr lang="en-US" altLang="x-none" sz="2400" dirty="0"/>
              <a:t>constructor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700" dirty="0">
                <a:ea typeface="MS PGothic" charset="-128"/>
              </a:rPr>
              <a:t>We</a:t>
            </a:r>
            <a:r>
              <a:rPr lang="en-US" altLang="en-US" sz="2700" dirty="0">
                <a:ea typeface="MS PGothic" charset="-128"/>
              </a:rPr>
              <a:t>’</a:t>
            </a:r>
            <a:r>
              <a:rPr lang="en-US" altLang="x-none" sz="2700" dirty="0">
                <a:ea typeface="MS PGothic" charset="-128"/>
              </a:rPr>
              <a:t>ll do this together soon!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 typeface="Courier New" charset="0"/>
              <a:buNone/>
            </a:pPr>
            <a:endParaRPr lang="en-US" altLang="x-none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CS15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dirty="0">
                <a:ea typeface="MS PGothic" charset="-128"/>
              </a:rPr>
              <a:t> Class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426893"/>
            <a:ext cx="9007475" cy="5316808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x-none" b="1" dirty="0">
                <a:ea typeface="MS PGothic" charset="-128"/>
              </a:rPr>
              <a:t>Pattern</a:t>
            </a:r>
          </a:p>
          <a:p>
            <a:pPr marL="514350" indent="-514350" eaLnBrk="1" hangingPunct="1">
              <a:lnSpc>
                <a:spcPct val="90000"/>
              </a:lnSpc>
              <a:buClr>
                <a:schemeClr val="tx1"/>
              </a:buClr>
              <a:buSzPct val="98000"/>
              <a:buAutoNum type="arabicPeriod"/>
            </a:pP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App</a:t>
            </a:r>
            <a:r>
              <a:rPr lang="en-US" altLang="x-none" sz="28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800" dirty="0">
                <a:ea typeface="MS PGothic" charset="-128"/>
              </a:rPr>
              <a:t>class</a:t>
            </a:r>
            <a:r>
              <a:rPr lang="en-US" altLang="x-none" sz="2800" i="1" dirty="0">
                <a:ea typeface="MS PGothic" charset="-128"/>
              </a:rPr>
              <a:t> </a:t>
            </a:r>
            <a:r>
              <a:rPr lang="en-US" altLang="x-none" sz="2800" dirty="0">
                <a:ea typeface="MS PGothic" charset="-128"/>
              </a:rPr>
              <a:t>instantiates a 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800" dirty="0">
                <a:ea typeface="MS PGothic" charset="-128"/>
              </a:rPr>
              <a:t>, which creates root </a:t>
            </a:r>
          </a:p>
          <a:p>
            <a:pPr marL="514350" indent="-514350" eaLnBrk="1" hangingPunct="1">
              <a:lnSpc>
                <a:spcPct val="90000"/>
              </a:lnSpc>
              <a:buClr>
                <a:schemeClr val="tx1"/>
              </a:buClr>
              <a:buSzPct val="98000"/>
              <a:buAutoNum type="arabicPeriod"/>
            </a:pPr>
            <a:r>
              <a:rPr lang="en-US" altLang="x-none" sz="2800" dirty="0">
                <a:ea typeface="MS PGothic" charset="-128"/>
              </a:rPr>
              <a:t>Then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App</a:t>
            </a:r>
            <a:r>
              <a:rPr lang="en-US" altLang="x-none" sz="28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800" dirty="0">
                <a:ea typeface="MS PGothic" charset="-128"/>
              </a:rPr>
              <a:t>class passes return value from 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getRoot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</a:t>
            </a:r>
            <a:r>
              <a:rPr lang="en-US" altLang="x-none" sz="28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800" dirty="0">
                <a:ea typeface="MS PGothic" charset="-128"/>
              </a:rPr>
              <a:t>to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8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800" dirty="0">
                <a:ea typeface="MS PGothic" charset="-128"/>
              </a:rPr>
              <a:t>constructor, so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8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800" dirty="0">
                <a:ea typeface="MS PGothic" charset="-128"/>
              </a:rPr>
              <a:t>has a root</a:t>
            </a:r>
          </a:p>
          <a:p>
            <a:pPr marL="514350" indent="-514350" eaLnBrk="1" hangingPunct="1">
              <a:lnSpc>
                <a:spcPct val="90000"/>
              </a:lnSpc>
              <a:buClr>
                <a:schemeClr val="tx1"/>
              </a:buClr>
              <a:buSzPct val="98000"/>
              <a:buAutoNum type="arabicPeriod"/>
            </a:pPr>
            <a:r>
              <a:rPr lang="en-US" altLang="x-none" sz="2800" dirty="0">
                <a:ea typeface="MS PGothic" charset="-128"/>
              </a:rPr>
              <a:t>Top-level 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800" dirty="0">
                <a:ea typeface="MS PGothic" charset="-128"/>
              </a:rPr>
              <a:t> class instantiates JavaFX UI components (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Button,Label,Pane</a:t>
            </a:r>
            <a:r>
              <a:rPr lang="en-US" altLang="x-none" sz="2800" dirty="0">
                <a:ea typeface="MS PGothic" charset="-128"/>
              </a:rPr>
              <a:t>…)</a:t>
            </a:r>
          </a:p>
          <a:p>
            <a:pPr marL="514350" indent="-514350" eaLnBrk="1" hangingPunct="1">
              <a:lnSpc>
                <a:spcPct val="90000"/>
              </a:lnSpc>
              <a:buClr>
                <a:schemeClr val="tx1"/>
              </a:buClr>
              <a:buSzPct val="98000"/>
              <a:buAutoNum type="arabicPeriod"/>
            </a:pPr>
            <a:r>
              <a:rPr lang="en-US" altLang="x-none" sz="2800" dirty="0">
                <a:ea typeface="MS PGothic" charset="-128"/>
              </a:rPr>
              <a:t>These UI components are then added to </a:t>
            </a:r>
            <a:r>
              <a:rPr lang="en-US" altLang="x-none" sz="2800" dirty="0">
                <a:latin typeface="Consolas" charset="0"/>
                <a:ea typeface="MS PGothic" charset="-128"/>
              </a:rPr>
              <a:t>root</a:t>
            </a:r>
            <a:r>
              <a:rPr lang="en-US" altLang="x-none" sz="2800" dirty="0">
                <a:ea typeface="MS PGothic" charset="-128"/>
              </a:rPr>
              <a:t>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8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800" dirty="0">
                <a:ea typeface="MS PGothic" charset="-128"/>
              </a:rPr>
              <a:t>(and the 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800" dirty="0">
                <a:ea typeface="MS PGothic" charset="-128"/>
              </a:rPr>
              <a:t>, indirectly) using 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root.getChildren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().add(...); </a:t>
            </a:r>
            <a:r>
              <a:rPr lang="en-US" altLang="x-none" sz="2800" dirty="0">
                <a:ea typeface="MS PGothic" charset="-128"/>
              </a:rPr>
              <a:t>or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root.getChildren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().</a:t>
            </a:r>
            <a:r>
              <a:rPr lang="en-US" altLang="x-none" sz="28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addAll</a:t>
            </a:r>
            <a:r>
              <a:rPr lang="en-US" altLang="x-none" sz="28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(...);</a:t>
            </a:r>
          </a:p>
        </p:txBody>
      </p:sp>
      <p:pic>
        <p:nvPicPr>
          <p:cNvPr id="14438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825625"/>
            <a:ext cx="247650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Our First </a:t>
            </a:r>
            <a:r>
              <a:rPr lang="en-US" altLang="x-none" dirty="0" err="1">
                <a:ea typeface="MS PGothic" charset="-128"/>
              </a:rPr>
              <a:t>JavaFX</a:t>
            </a:r>
            <a:r>
              <a:rPr lang="en-US" altLang="x-none" dirty="0">
                <a:ea typeface="MS PGothic" charset="-128"/>
              </a:rPr>
              <a:t> Application: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endParaRPr lang="en-US" altLang="x-none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dirty="0">
                <a:ea typeface="MS PGothic" charset="-128"/>
              </a:rPr>
              <a:t>Spec: A</a:t>
            </a:r>
            <a:r>
              <a:rPr lang="en-US" altLang="x-none" dirty="0">
                <a:solidFill>
                  <a:srgbClr val="000000"/>
                </a:solidFill>
                <a:ea typeface="MS PGothic" charset="-128"/>
              </a:rPr>
              <a:t>pp that contains text reading </a:t>
            </a:r>
            <a:r>
              <a:rPr lang="en-US" altLang="en-US" dirty="0">
                <a:solidFill>
                  <a:srgbClr val="000000"/>
                </a:solidFill>
                <a:ea typeface="MS PGothic" charset="-128"/>
              </a:rPr>
              <a:t>“</a:t>
            </a:r>
            <a:r>
              <a:rPr lang="en-US" altLang="x-none" dirty="0">
                <a:solidFill>
                  <a:srgbClr val="000000"/>
                </a:solidFill>
                <a:ea typeface="MS PGothic" charset="-128"/>
              </a:rPr>
              <a:t>CS15 Rocks!</a:t>
            </a:r>
            <a:r>
              <a:rPr lang="en-US" altLang="en-US" dirty="0">
                <a:solidFill>
                  <a:srgbClr val="000000"/>
                </a:solidFill>
                <a:ea typeface="MS PGothic" charset="-128"/>
              </a:rPr>
              <a:t>”</a:t>
            </a:r>
            <a:r>
              <a:rPr lang="en-US" altLang="x-none" dirty="0">
                <a:solidFill>
                  <a:srgbClr val="000000"/>
                </a:solidFill>
                <a:ea typeface="MS PGothic" charset="-128"/>
              </a:rPr>
              <a:t> and a 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solidFill>
                  <a:srgbClr val="000000"/>
                </a:solidFill>
                <a:ea typeface="MS PGothic" charset="-128"/>
              </a:rPr>
              <a:t>that randomly changes text</a:t>
            </a:r>
            <a:r>
              <a:rPr lang="en-US" altLang="en-US" dirty="0">
                <a:solidFill>
                  <a:srgbClr val="000000"/>
                </a:solidFill>
                <a:ea typeface="MS PGothic" charset="-128"/>
              </a:rPr>
              <a:t>’</a:t>
            </a:r>
            <a:r>
              <a:rPr lang="en-US" altLang="x-none" dirty="0">
                <a:solidFill>
                  <a:srgbClr val="000000"/>
                </a:solidFill>
                <a:ea typeface="MS PGothic" charset="-128"/>
              </a:rPr>
              <a:t>s color with every click</a:t>
            </a:r>
            <a:endParaRPr lang="en-US" altLang="x-none" dirty="0">
              <a:ea typeface="MS PGothic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x-none" dirty="0">
                <a:ea typeface="MS PGothic" charset="-128"/>
              </a:rPr>
              <a:t>Useful classes: 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Stage, Scene,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VBox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, Label, Button,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EventHandler</a:t>
            </a:r>
            <a:endParaRPr lang="en-US" altLang="x-none" dirty="0">
              <a:solidFill>
                <a:srgbClr val="0000FF"/>
              </a:solidFill>
              <a:latin typeface="Consolas" charset="0"/>
              <a:ea typeface="MS PGothic" charset="-128"/>
              <a:sym typeface="Consolas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x-none" dirty="0">
              <a:ea typeface="MS PGothic" charset="-128"/>
            </a:endParaRPr>
          </a:p>
        </p:txBody>
      </p:sp>
      <p:pic>
        <p:nvPicPr>
          <p:cNvPr id="4" name="Shape 13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01900"/>
            <a:ext cx="384175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hape 136"/>
          <p:cNvCxnSpPr>
            <a:cxnSpLocks noChangeShapeType="1"/>
          </p:cNvCxnSpPr>
          <p:nvPr/>
        </p:nvCxnSpPr>
        <p:spPr bwMode="auto">
          <a:xfrm flipH="1">
            <a:off x="9661525" y="1785938"/>
            <a:ext cx="820738" cy="7159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Shape 137"/>
          <p:cNvSpPr txBox="1"/>
          <p:nvPr/>
        </p:nvSpPr>
        <p:spPr>
          <a:xfrm>
            <a:off x="10121900" y="1301750"/>
            <a:ext cx="1703388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Stage</a:t>
            </a:r>
          </a:p>
        </p:txBody>
      </p:sp>
      <p:cxnSp>
        <p:nvCxnSpPr>
          <p:cNvPr id="7" name="Shape 138"/>
          <p:cNvCxnSpPr>
            <a:cxnSpLocks noChangeShapeType="1"/>
          </p:cNvCxnSpPr>
          <p:nvPr/>
        </p:nvCxnSpPr>
        <p:spPr bwMode="auto">
          <a:xfrm flipH="1" flipV="1">
            <a:off x="9661525" y="4872038"/>
            <a:ext cx="1090613" cy="43021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" name="Shape 139"/>
          <p:cNvSpPr txBox="1"/>
          <p:nvPr/>
        </p:nvSpPr>
        <p:spPr>
          <a:xfrm>
            <a:off x="10466388" y="5175250"/>
            <a:ext cx="1703387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Scene</a:t>
            </a:r>
          </a:p>
        </p:txBody>
      </p:sp>
      <p:sp>
        <p:nvSpPr>
          <p:cNvPr id="9" name="Shape 140"/>
          <p:cNvSpPr txBox="1"/>
          <p:nvPr/>
        </p:nvSpPr>
        <p:spPr>
          <a:xfrm>
            <a:off x="7953375" y="5175250"/>
            <a:ext cx="2528888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Pane (e.g., Vbox)</a:t>
            </a:r>
          </a:p>
        </p:txBody>
      </p:sp>
      <p:cxnSp>
        <p:nvCxnSpPr>
          <p:cNvPr id="10" name="Shape 141"/>
          <p:cNvCxnSpPr>
            <a:cxnSpLocks noChangeShapeType="1"/>
          </p:cNvCxnSpPr>
          <p:nvPr/>
        </p:nvCxnSpPr>
        <p:spPr bwMode="auto">
          <a:xfrm rot="10800000">
            <a:off x="8281988" y="4586288"/>
            <a:ext cx="96837" cy="7159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" name="Shape 142"/>
          <p:cNvCxnSpPr>
            <a:cxnSpLocks noChangeShapeType="1"/>
          </p:cNvCxnSpPr>
          <p:nvPr/>
        </p:nvCxnSpPr>
        <p:spPr bwMode="auto">
          <a:xfrm rot="10800000" flipH="1">
            <a:off x="7402513" y="4025900"/>
            <a:ext cx="919162" cy="132873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" name="Shape 143"/>
          <p:cNvSpPr txBox="1"/>
          <p:nvPr/>
        </p:nvSpPr>
        <p:spPr>
          <a:xfrm>
            <a:off x="6850063" y="5354638"/>
            <a:ext cx="1103312" cy="588962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Button</a:t>
            </a:r>
          </a:p>
        </p:txBody>
      </p:sp>
      <p:sp>
        <p:nvSpPr>
          <p:cNvPr id="13" name="Shape 144"/>
          <p:cNvSpPr txBox="1"/>
          <p:nvPr/>
        </p:nvSpPr>
        <p:spPr>
          <a:xfrm>
            <a:off x="6350000" y="2979738"/>
            <a:ext cx="976313" cy="48418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Label</a:t>
            </a:r>
          </a:p>
        </p:txBody>
      </p:sp>
      <p:cxnSp>
        <p:nvCxnSpPr>
          <p:cNvPr id="14" name="Shape 145"/>
          <p:cNvCxnSpPr>
            <a:cxnSpLocks noChangeShapeType="1"/>
          </p:cNvCxnSpPr>
          <p:nvPr/>
        </p:nvCxnSpPr>
        <p:spPr bwMode="auto">
          <a:xfrm>
            <a:off x="7189788" y="3214688"/>
            <a:ext cx="763587" cy="13811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9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Process: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endParaRPr lang="en-US" altLang="x-none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6253163" cy="5032375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Create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App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class that extends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javafx.application.Application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 and implements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start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(where you set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) – the standard pattern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 dirty="0">
                <a:ea typeface="MS PGothic" charset="-128"/>
              </a:rPr>
              <a:t>Create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500" dirty="0">
                <a:ea typeface="MS PGothic" charset="-128"/>
              </a:rPr>
              <a:t> class that instantiates root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500" dirty="0">
                <a:ea typeface="MS PGothic" charset="-128"/>
              </a:rPr>
              <a:t> and provides public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getRoot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method to return the Pane. In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500" dirty="0">
                <a:ea typeface="MS PGothic" charset="-128"/>
              </a:rPr>
              <a:t>, instantiate a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and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and add them as children of root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 dirty="0">
                <a:ea typeface="MS PGothic" charset="-128"/>
              </a:rPr>
              <a:t>Set up a custom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that changes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ja-JP" altLang="en-US" sz="2500" dirty="0">
                <a:ea typeface="Arial" charset="0"/>
              </a:rPr>
              <a:t>’</a:t>
            </a:r>
            <a:r>
              <a:rPr lang="en-US" altLang="ja-JP" sz="2500" dirty="0">
                <a:ea typeface="MS PGothic" charset="-128"/>
              </a:rPr>
              <a:t>s color each time </a:t>
            </a:r>
            <a:r>
              <a:rPr lang="en-US" altLang="ja-JP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ja-JP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ja-JP" sz="2500" dirty="0">
                <a:ea typeface="MS PGothic" charset="-128"/>
              </a:rPr>
              <a:t>is clicked</a:t>
            </a:r>
            <a:r>
              <a:rPr lang="en-US" altLang="ja-JP" sz="2500" b="1" dirty="0">
                <a:ea typeface="MS PGothic" charset="-128"/>
              </a:rPr>
              <a:t>,</a:t>
            </a:r>
            <a:r>
              <a:rPr lang="en-US" altLang="ja-JP" sz="2500" b="1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ja-JP" sz="2500" dirty="0">
                <a:ea typeface="MS PGothic" charset="-128"/>
              </a:rPr>
              <a:t>and register </a:t>
            </a:r>
            <a:r>
              <a:rPr lang="en-US" altLang="ja-JP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ja-JP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ja-JP" sz="2500" dirty="0">
                <a:ea typeface="MS PGothic" charset="-128"/>
              </a:rPr>
              <a:t>with this new </a:t>
            </a:r>
            <a:r>
              <a:rPr lang="en-US" altLang="ja-JP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endParaRPr lang="en-US" altLang="x-none" sz="2500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</p:txBody>
      </p:sp>
      <p:pic>
        <p:nvPicPr>
          <p:cNvPr id="148483" name="Shape 13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01900"/>
            <a:ext cx="384175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8484" name="Shape 136"/>
          <p:cNvCxnSpPr>
            <a:cxnSpLocks noChangeShapeType="1"/>
          </p:cNvCxnSpPr>
          <p:nvPr/>
        </p:nvCxnSpPr>
        <p:spPr bwMode="auto">
          <a:xfrm flipH="1">
            <a:off x="9661525" y="1785938"/>
            <a:ext cx="820738" cy="7159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Shape 137"/>
          <p:cNvSpPr txBox="1"/>
          <p:nvPr/>
        </p:nvSpPr>
        <p:spPr>
          <a:xfrm>
            <a:off x="10121900" y="1301750"/>
            <a:ext cx="1703388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Stage</a:t>
            </a:r>
          </a:p>
        </p:txBody>
      </p:sp>
      <p:sp>
        <p:nvSpPr>
          <p:cNvPr id="19" name="Shape 140"/>
          <p:cNvSpPr txBox="1"/>
          <p:nvPr/>
        </p:nvSpPr>
        <p:spPr>
          <a:xfrm>
            <a:off x="7953375" y="5175250"/>
            <a:ext cx="2528888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Pane (e.g., Vbox)</a:t>
            </a:r>
          </a:p>
        </p:txBody>
      </p:sp>
      <p:cxnSp>
        <p:nvCxnSpPr>
          <p:cNvPr id="148487" name="Shape 141"/>
          <p:cNvCxnSpPr>
            <a:cxnSpLocks noChangeShapeType="1"/>
          </p:cNvCxnSpPr>
          <p:nvPr/>
        </p:nvCxnSpPr>
        <p:spPr bwMode="auto">
          <a:xfrm rot="10800000">
            <a:off x="8281988" y="4586288"/>
            <a:ext cx="96837" cy="7159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8488" name="Shape 142"/>
          <p:cNvCxnSpPr>
            <a:cxnSpLocks noChangeShapeType="1"/>
          </p:cNvCxnSpPr>
          <p:nvPr/>
        </p:nvCxnSpPr>
        <p:spPr bwMode="auto">
          <a:xfrm rot="10800000" flipH="1">
            <a:off x="7402513" y="4025900"/>
            <a:ext cx="919162" cy="132873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Shape 143"/>
          <p:cNvSpPr txBox="1"/>
          <p:nvPr/>
        </p:nvSpPr>
        <p:spPr>
          <a:xfrm>
            <a:off x="6850063" y="5354638"/>
            <a:ext cx="1103312" cy="588962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Button</a:t>
            </a:r>
          </a:p>
        </p:txBody>
      </p:sp>
      <p:sp>
        <p:nvSpPr>
          <p:cNvPr id="23" name="Shape 144"/>
          <p:cNvSpPr txBox="1"/>
          <p:nvPr/>
        </p:nvSpPr>
        <p:spPr>
          <a:xfrm>
            <a:off x="6350000" y="2979738"/>
            <a:ext cx="976313" cy="48418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Label</a:t>
            </a:r>
          </a:p>
        </p:txBody>
      </p:sp>
      <p:cxnSp>
        <p:nvCxnSpPr>
          <p:cNvPr id="148491" name="Shape 145"/>
          <p:cNvCxnSpPr>
            <a:cxnSpLocks noChangeShapeType="1"/>
          </p:cNvCxnSpPr>
          <p:nvPr/>
        </p:nvCxnSpPr>
        <p:spPr bwMode="auto">
          <a:xfrm>
            <a:off x="7189788" y="3214688"/>
            <a:ext cx="763587" cy="13811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8492" name="Shape 138"/>
          <p:cNvCxnSpPr>
            <a:cxnSpLocks noChangeShapeType="1"/>
          </p:cNvCxnSpPr>
          <p:nvPr/>
        </p:nvCxnSpPr>
        <p:spPr bwMode="auto">
          <a:xfrm flipH="1" flipV="1">
            <a:off x="9661525" y="4872038"/>
            <a:ext cx="1090613" cy="43021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6" name="Shape 139"/>
          <p:cNvSpPr txBox="1"/>
          <p:nvPr/>
        </p:nvSpPr>
        <p:spPr>
          <a:xfrm>
            <a:off x="10466388" y="5175250"/>
            <a:ext cx="1703387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Scene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: App</a:t>
            </a:r>
            <a:r>
              <a:rPr lang="en-US" altLang="x-none" dirty="0">
                <a:ea typeface="MS PGothic" charset="-128"/>
              </a:rPr>
              <a:t> class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5059363" cy="5032375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200" b="1" dirty="0">
                <a:ea typeface="MS PGothic" charset="-128"/>
              </a:rPr>
              <a:t>To implement </a:t>
            </a:r>
            <a:r>
              <a:rPr lang="en-US" altLang="x-none" sz="2200" b="1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start</a:t>
            </a:r>
            <a:r>
              <a:rPr lang="en-US" altLang="x-none" sz="2200" b="1" dirty="0">
                <a:ea typeface="MS PGothic" charset="-128"/>
              </a:rPr>
              <a:t>: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r>
              <a:rPr lang="en-US" altLang="x-none" sz="2200" dirty="0">
                <a:solidFill>
                  <a:srgbClr val="FF0000"/>
                </a:solidFill>
                <a:ea typeface="MS PGothic" charset="-128"/>
              </a:rPr>
              <a:t>Instantiate a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solidFill>
                  <a:srgbClr val="FF0000"/>
                </a:solidFill>
                <a:ea typeface="MS PGothic" charset="-128"/>
              </a:rPr>
              <a:t>and store it in the local variable </a:t>
            </a:r>
            <a:r>
              <a:rPr lang="en-US" altLang="x-none" sz="2400" dirty="0">
                <a:latin typeface="Consolas" charset="0"/>
              </a:rPr>
              <a:t>organizer </a:t>
            </a:r>
            <a:endParaRPr lang="de-DE" altLang="x-none" sz="2200" dirty="0">
              <a:ea typeface="MS PGothic" charset="-128"/>
              <a:sym typeface="Consolas" charset="0"/>
            </a:endParaRP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endParaRPr lang="en-US" altLang="x-none" sz="2200" dirty="0">
              <a:ea typeface="MS PGothic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66072" y="1825625"/>
            <a:ext cx="6919912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500" dirty="0">
                <a:latin typeface="Consolas" charset="0"/>
              </a:rPr>
              <a:t>public class App extends Application {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@Override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public void start(Stage stage) {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	</a:t>
            </a:r>
            <a:r>
              <a:rPr lang="en-US" altLang="x-none" sz="1500" dirty="0" err="1">
                <a:solidFill>
                  <a:srgbClr val="FF0000"/>
                </a:solidFill>
                <a:latin typeface="Consolas" charset="0"/>
              </a:rPr>
              <a:t>PaneOrganizer</a:t>
            </a:r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 organizer = new </a:t>
            </a:r>
            <a:r>
              <a:rPr lang="en-US" altLang="x-none" sz="1500" dirty="0" err="1">
                <a:solidFill>
                  <a:srgbClr val="FF0000"/>
                </a:solidFill>
                <a:latin typeface="Consolas" charset="0"/>
              </a:rPr>
              <a:t>PaneOrganizer</a:t>
            </a:r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();</a:t>
            </a:r>
            <a:endParaRPr lang="en-US" altLang="x-none" sz="1500" dirty="0">
              <a:latin typeface="Consolas" charset="0"/>
            </a:endParaRPr>
          </a:p>
          <a:p>
            <a:pPr eaLnBrk="1" hangingPunct="1"/>
            <a:r>
              <a:rPr lang="en-US" altLang="x-none" sz="1500" dirty="0">
                <a:latin typeface="Consolas" charset="0"/>
              </a:rPr>
              <a:t>		/*write our </a:t>
            </a:r>
            <a:r>
              <a:rPr lang="en-US" altLang="x-none" sz="1500" dirty="0" err="1">
                <a:latin typeface="Consolas" charset="0"/>
              </a:rPr>
              <a:t>PaneOrganizer</a:t>
            </a:r>
            <a:r>
              <a:rPr lang="en-US" altLang="x-none" sz="1500" dirty="0">
                <a:latin typeface="Consolas" charset="0"/>
              </a:rPr>
              <a:t> class later, 			where we will instantiate the root Pane */</a:t>
            </a:r>
          </a:p>
          <a:p>
            <a:pPr eaLnBrk="1" hangingPunct="1"/>
            <a:endParaRPr lang="en-US" altLang="x-none" sz="1500" dirty="0">
              <a:latin typeface="Consolas" charset="0"/>
            </a:endParaRPr>
          </a:p>
          <a:p>
            <a:pPr eaLnBrk="1" hangingPunct="1"/>
            <a:endParaRPr lang="en-US" altLang="x-none" sz="1500" dirty="0">
              <a:latin typeface="Consolas" charset="0"/>
            </a:endParaRPr>
          </a:p>
          <a:p>
            <a:pPr eaLnBrk="1" hangingPunct="1"/>
            <a:endParaRPr lang="en-US" altLang="x-none" sz="1500" dirty="0">
              <a:latin typeface="Consolas" charset="0"/>
            </a:endParaRPr>
          </a:p>
          <a:p>
            <a:pPr eaLnBrk="1" hangingPunct="1"/>
            <a:endParaRPr lang="en-US" altLang="x-none" sz="1500" dirty="0">
              <a:latin typeface="Consolas" charset="0"/>
            </a:endParaRPr>
          </a:p>
          <a:p>
            <a:pPr eaLnBrk="1" hangingPunct="1"/>
            <a:endParaRPr lang="en-US" altLang="x-none" sz="1500" dirty="0">
              <a:latin typeface="Consolas" charset="0"/>
            </a:endParaRPr>
          </a:p>
          <a:p>
            <a:pPr eaLnBrk="1" hangingPunct="1"/>
            <a:r>
              <a:rPr lang="en-US" altLang="x-none" sz="15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500" dirty="0">
              <a:latin typeface="Consolas" charset="0"/>
            </a:endParaRPr>
          </a:p>
          <a:p>
            <a:pPr eaLnBrk="1" hangingPunct="1"/>
            <a:r>
              <a:rPr lang="en-US" altLang="x-none" sz="1500" dirty="0">
                <a:latin typeface="Consolas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: App</a:t>
            </a:r>
            <a:r>
              <a:rPr lang="en-US" altLang="x-none" dirty="0">
                <a:ea typeface="MS PGothic" charset="-128"/>
              </a:rPr>
              <a:t> class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1825625"/>
            <a:ext cx="5074169" cy="5032375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200" b="1" dirty="0">
                <a:ea typeface="MS PGothic" charset="-128"/>
              </a:rPr>
              <a:t>To implement </a:t>
            </a:r>
            <a:r>
              <a:rPr lang="en-US" altLang="x-none" sz="2200" b="1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start</a:t>
            </a:r>
            <a:r>
              <a:rPr lang="en-US" altLang="x-none" sz="2200" b="1" dirty="0">
                <a:ea typeface="MS PGothic" charset="-128"/>
              </a:rPr>
              <a:t>: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r>
              <a:rPr lang="en-US" altLang="x-none" sz="2200" dirty="0">
                <a:ea typeface="MS PGothic" charset="-128"/>
              </a:rPr>
              <a:t>Instantiate a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ea typeface="MS PGothic" charset="-128"/>
              </a:rPr>
              <a:t>and store it in the local variable </a:t>
            </a:r>
            <a:r>
              <a:rPr lang="en-US" altLang="x-none" sz="2000" dirty="0">
                <a:latin typeface="Consolas" charset="0"/>
              </a:rPr>
              <a:t>organizer </a:t>
            </a:r>
            <a:endParaRPr lang="en-US" altLang="x-none" sz="2200" b="1" dirty="0">
              <a:ea typeface="MS PGothic" charset="-128"/>
            </a:endParaRP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r>
              <a:rPr lang="en-US" altLang="x-none" sz="2200" dirty="0">
                <a:solidFill>
                  <a:srgbClr val="FF0000"/>
                </a:solidFill>
                <a:ea typeface="MS PGothic" charset="-128"/>
              </a:rPr>
              <a:t>Instantiate a new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200" dirty="0">
                <a:solidFill>
                  <a:srgbClr val="FF0000"/>
                </a:solidFill>
                <a:ea typeface="Arial" charset="0"/>
              </a:rPr>
              <a:t>, </a:t>
            </a:r>
            <a:r>
              <a:rPr lang="en-US" altLang="x-none" sz="2200" dirty="0">
                <a:solidFill>
                  <a:srgbClr val="FF0000"/>
                </a:solidFill>
                <a:ea typeface="MS PGothic" charset="-128"/>
              </a:rPr>
              <a:t>passing in:</a:t>
            </a:r>
          </a:p>
          <a:p>
            <a:pPr marL="1098550" lvl="1" indent="-514350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200" dirty="0">
                <a:solidFill>
                  <a:srgbClr val="FF0000"/>
                </a:solidFill>
              </a:rPr>
              <a:t>root</a:t>
            </a:r>
            <a:r>
              <a:rPr lang="en-US" altLang="x-none" sz="2200" dirty="0"/>
              <a:t>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200" dirty="0">
                <a:solidFill>
                  <a:srgbClr val="FA0000"/>
                </a:solidFill>
              </a:rPr>
              <a:t>,</a:t>
            </a:r>
            <a:r>
              <a:rPr lang="en-US" altLang="x-none" sz="2200" dirty="0"/>
              <a:t> </a:t>
            </a:r>
            <a:r>
              <a:rPr lang="en-US" altLang="x-none" sz="2200" dirty="0">
                <a:solidFill>
                  <a:srgbClr val="FF0000"/>
                </a:solidFill>
              </a:rPr>
              <a:t> accessed through </a:t>
            </a:r>
            <a:r>
              <a:rPr lang="en-US" altLang="x-none" sz="2000" dirty="0">
                <a:latin typeface="Consolas" charset="0"/>
              </a:rPr>
              <a:t>organizer</a:t>
            </a:r>
            <a:r>
              <a:rPr lang="en-US" altLang="x-none" sz="2200" dirty="0">
                <a:solidFill>
                  <a:srgbClr val="FF0000"/>
                </a:solidFill>
              </a:rPr>
              <a:t>’s </a:t>
            </a:r>
            <a:r>
              <a:rPr lang="en-US" altLang="ja-JP" sz="2200" dirty="0">
                <a:solidFill>
                  <a:srgbClr val="FF0000"/>
                </a:solidFill>
              </a:rPr>
              <a:t>public </a:t>
            </a:r>
            <a:r>
              <a:rPr lang="en-US" altLang="ja-JP" sz="2200" dirty="0" err="1">
                <a:solidFill>
                  <a:srgbClr val="0432FF"/>
                </a:solidFill>
                <a:latin typeface="Consolas" charset="0"/>
                <a:ea typeface="MS PGothic" charset="-128"/>
                <a:sym typeface="Consolas" charset="0"/>
              </a:rPr>
              <a:t>getRoot</a:t>
            </a:r>
            <a:r>
              <a:rPr lang="en-US" altLang="ja-JP" sz="2200" dirty="0">
                <a:solidFill>
                  <a:srgbClr val="0432FF"/>
                </a:solidFill>
                <a:latin typeface="Consolas" charset="0"/>
                <a:ea typeface="MS PGothic" charset="-128"/>
                <a:sym typeface="Consolas" charset="0"/>
              </a:rPr>
              <a:t>()</a:t>
            </a:r>
            <a:r>
              <a:rPr lang="en-US" altLang="ja-JP" sz="2200" dirty="0">
                <a:solidFill>
                  <a:srgbClr val="0432FF"/>
                </a:solidFill>
                <a:sym typeface="Consolas" charset="0"/>
              </a:rPr>
              <a:t> </a:t>
            </a:r>
            <a:r>
              <a:rPr lang="en-US" altLang="ja-JP" sz="2200" dirty="0">
                <a:solidFill>
                  <a:srgbClr val="FF0000"/>
                </a:solidFill>
                <a:sym typeface="Consolas" charset="0"/>
              </a:rPr>
              <a:t> </a:t>
            </a:r>
          </a:p>
          <a:p>
            <a:pPr marL="1098550" lvl="1" indent="-514350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200" dirty="0">
                <a:solidFill>
                  <a:srgbClr val="FF0000"/>
                </a:solidFill>
              </a:rPr>
              <a:t>along with desired width and height</a:t>
            </a:r>
            <a:r>
              <a:rPr lang="en-US" altLang="x-none" sz="2200" dirty="0"/>
              <a:t> </a:t>
            </a:r>
            <a:r>
              <a:rPr lang="en-US" altLang="x-none" sz="2200" dirty="0">
                <a:solidFill>
                  <a:srgbClr val="FF0000"/>
                </a:solidFill>
              </a:rPr>
              <a:t>of </a:t>
            </a:r>
            <a:r>
              <a:rPr lang="en-US" altLang="x-none" sz="2200" dirty="0">
                <a:solidFill>
                  <a:srgbClr val="0432FF"/>
                </a:solidFill>
                <a:latin typeface="Consolas" charset="0"/>
                <a:sym typeface="Consolas" charset="0"/>
              </a:rPr>
              <a:t>Scene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r>
              <a:rPr lang="en-US" altLang="x-none" sz="2200" dirty="0">
                <a:solidFill>
                  <a:schemeClr val="bg1"/>
                </a:solidFill>
                <a:ea typeface="MS PGothic" charset="-128"/>
                <a:sym typeface="Consolas" charset="0"/>
              </a:rPr>
              <a:t>Set the </a:t>
            </a:r>
            <a:r>
              <a:rPr lang="en-US" altLang="x-none" sz="2200" dirty="0">
                <a:solidFill>
                  <a:schemeClr val="bg1"/>
                </a:solidFill>
                <a:latin typeface="Consolas" charset="0"/>
                <a:ea typeface="MS PGothic" charset="-128"/>
                <a:sym typeface="Consolas" charset="0"/>
              </a:rPr>
              <a:t>Scene</a:t>
            </a:r>
            <a:r>
              <a:rPr lang="en-US" altLang="x-none" sz="2200" dirty="0">
                <a:solidFill>
                  <a:schemeClr val="bg1"/>
                </a:solidFill>
                <a:ea typeface="MS PGothic" charset="-128"/>
                <a:sym typeface="Consolas" charset="0"/>
              </a:rPr>
              <a:t>, title the </a:t>
            </a:r>
            <a:r>
              <a:rPr lang="en-US" altLang="x-none" sz="2200" dirty="0">
                <a:solidFill>
                  <a:schemeClr val="bg1"/>
                </a:solidFill>
                <a:latin typeface="Consolas" charset="0"/>
                <a:ea typeface="MS PGothic" charset="-128"/>
                <a:sym typeface="Consolas" charset="0"/>
              </a:rPr>
              <a:t>Stage</a:t>
            </a:r>
            <a:r>
              <a:rPr lang="en-US" altLang="x-none" sz="2200" dirty="0">
                <a:solidFill>
                  <a:schemeClr val="bg1"/>
                </a:solidFill>
                <a:ea typeface="MS PGothic" charset="-128"/>
                <a:sym typeface="Consolas" charset="0"/>
              </a:rPr>
              <a:t>, and show the </a:t>
            </a:r>
            <a:r>
              <a:rPr lang="en-US" altLang="x-none" sz="2200" dirty="0">
                <a:solidFill>
                  <a:schemeClr val="bg1"/>
                </a:solidFill>
                <a:latin typeface="Consolas" charset="0"/>
                <a:ea typeface="MS PGothic" charset="-128"/>
                <a:sym typeface="Consolas" charset="0"/>
              </a:rPr>
              <a:t>Stage</a:t>
            </a:r>
            <a:r>
              <a:rPr lang="en-US" altLang="x-none" sz="2200" dirty="0">
                <a:solidFill>
                  <a:schemeClr val="bg1"/>
                </a:solidFill>
                <a:ea typeface="MS PGothic" charset="-128"/>
                <a:sym typeface="Consolas" charset="0"/>
              </a:rPr>
              <a:t>!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endParaRPr lang="de-DE" altLang="x-none" sz="2200" dirty="0">
              <a:ea typeface="MS PGothic" charset="-128"/>
              <a:sym typeface="Consolas" charset="0"/>
            </a:endParaRP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endParaRPr lang="en-US" altLang="x-none" sz="2200" dirty="0">
              <a:ea typeface="MS PGothic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57787" y="1825625"/>
            <a:ext cx="719137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500" dirty="0">
                <a:latin typeface="Consolas" charset="0"/>
              </a:rPr>
              <a:t>public class App extends Application {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@Override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public void start(Stage stage) {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	</a:t>
            </a:r>
            <a:r>
              <a:rPr lang="en-US" altLang="x-none" sz="1500" dirty="0" err="1">
                <a:latin typeface="Consolas" charset="0"/>
              </a:rPr>
              <a:t>PaneOrganizer</a:t>
            </a:r>
            <a:r>
              <a:rPr lang="en-US" altLang="x-none" sz="1500" dirty="0">
                <a:latin typeface="Consolas" charset="0"/>
              </a:rPr>
              <a:t> organizer = new </a:t>
            </a:r>
            <a:r>
              <a:rPr lang="en-US" altLang="x-none" sz="1500" dirty="0" err="1">
                <a:latin typeface="Consolas" charset="0"/>
              </a:rPr>
              <a:t>PaneOrganizer</a:t>
            </a:r>
            <a:r>
              <a:rPr lang="en-US" altLang="x-none" sz="1500" dirty="0">
                <a:latin typeface="Consolas" charset="0"/>
              </a:rPr>
              <a:t>();		/*write our </a:t>
            </a:r>
            <a:r>
              <a:rPr lang="en-US" altLang="x-none" sz="1500" dirty="0" err="1">
                <a:latin typeface="Consolas" charset="0"/>
              </a:rPr>
              <a:t>PaneOrganizer</a:t>
            </a:r>
            <a:r>
              <a:rPr lang="en-US" altLang="x-none" sz="1500" dirty="0">
                <a:latin typeface="Consolas" charset="0"/>
              </a:rPr>
              <a:t> class later, 			where we will instantiate the root Pane */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	</a:t>
            </a:r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Scene scene =</a:t>
            </a:r>
          </a:p>
          <a:p>
            <a:pPr eaLnBrk="1" hangingPunct="1"/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	 	    new Scene(</a:t>
            </a:r>
            <a:r>
              <a:rPr lang="en-US" altLang="x-none" sz="1500" dirty="0" err="1">
                <a:solidFill>
                  <a:srgbClr val="FF0000"/>
                </a:solidFill>
                <a:latin typeface="Consolas" charset="0"/>
              </a:rPr>
              <a:t>organizer.getRoot</a:t>
            </a:r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(),80,80);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	</a:t>
            </a:r>
            <a:r>
              <a:rPr lang="en-US" altLang="x-none" sz="1500" dirty="0" err="1">
                <a:solidFill>
                  <a:schemeClr val="bg1"/>
                </a:solidFill>
                <a:latin typeface="Consolas" charset="0"/>
              </a:rPr>
              <a:t>stage.set</a:t>
            </a:r>
            <a:r>
              <a:rPr lang="en-US" altLang="x-none" sz="1500" dirty="0">
                <a:solidFill>
                  <a:schemeClr val="bg1"/>
                </a:solidFill>
                <a:latin typeface="Consolas" charset="0"/>
              </a:rPr>
              <a:t>(scene);</a:t>
            </a:r>
          </a:p>
          <a:p>
            <a:pPr eaLnBrk="1" hangingPunct="1"/>
            <a:r>
              <a:rPr lang="en-US" altLang="x-none" sz="1500" dirty="0">
                <a:solidFill>
                  <a:schemeClr val="bg1"/>
                </a:solidFill>
                <a:latin typeface="Consolas" charset="0"/>
              </a:rPr>
              <a:t>		</a:t>
            </a:r>
            <a:r>
              <a:rPr lang="en-US" altLang="x-none" sz="1500" dirty="0" err="1">
                <a:solidFill>
                  <a:schemeClr val="bg1"/>
                </a:solidFill>
                <a:latin typeface="Consolas" charset="0"/>
              </a:rPr>
              <a:t>stage.setTitle</a:t>
            </a:r>
            <a:r>
              <a:rPr lang="en-US" altLang="x-none" sz="1500" dirty="0">
                <a:solidFill>
                  <a:schemeClr val="bg1"/>
                </a:solidFill>
                <a:latin typeface="Consolas" charset="0"/>
              </a:rPr>
              <a:t>(</a:t>
            </a:r>
            <a:r>
              <a:rPr lang="en-US" altLang="en-US" sz="1500" dirty="0">
                <a:solidFill>
                  <a:schemeClr val="bg1"/>
                </a:solidFill>
                <a:latin typeface="Consolas" charset="0"/>
              </a:rPr>
              <a:t>“</a:t>
            </a:r>
            <a:r>
              <a:rPr lang="en-US" altLang="x-none" sz="1500" dirty="0">
                <a:solidFill>
                  <a:schemeClr val="bg1"/>
                </a:solidFill>
                <a:latin typeface="Consolas" charset="0"/>
              </a:rPr>
              <a:t>Color Changer!</a:t>
            </a:r>
            <a:r>
              <a:rPr lang="en-US" altLang="en-US" sz="1500" dirty="0">
                <a:solidFill>
                  <a:schemeClr val="bg1"/>
                </a:solidFill>
                <a:latin typeface="Consolas" charset="0"/>
              </a:rPr>
              <a:t>”</a:t>
            </a:r>
            <a:r>
              <a:rPr lang="en-US" altLang="x-none" sz="1500" dirty="0">
                <a:solidFill>
                  <a:schemeClr val="bg1"/>
                </a:solidFill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500" dirty="0">
                <a:solidFill>
                  <a:schemeClr val="bg1"/>
                </a:solidFill>
                <a:latin typeface="Consolas" charset="0"/>
              </a:rPr>
              <a:t>		</a:t>
            </a:r>
            <a:r>
              <a:rPr lang="en-US" altLang="x-none" sz="1500" dirty="0" err="1">
                <a:solidFill>
                  <a:schemeClr val="bg1"/>
                </a:solidFill>
                <a:latin typeface="Consolas" charset="0"/>
              </a:rPr>
              <a:t>stage.show</a:t>
            </a:r>
            <a:r>
              <a:rPr lang="en-US" altLang="x-none" sz="1500" dirty="0">
                <a:solidFill>
                  <a:schemeClr val="bg1"/>
                </a:solidFill>
                <a:latin typeface="Consolas" charset="0"/>
              </a:rPr>
              <a:t>();</a:t>
            </a:r>
          </a:p>
          <a:p>
            <a:pPr eaLnBrk="1" hangingPunct="1"/>
            <a:endParaRPr lang="en-US" altLang="x-none" sz="1500" dirty="0">
              <a:latin typeface="Consolas" charset="0"/>
            </a:endParaRPr>
          </a:p>
          <a:p>
            <a:pPr eaLnBrk="1" hangingPunct="1"/>
            <a:r>
              <a:rPr lang="en-US" altLang="x-none" sz="15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500" dirty="0">
              <a:latin typeface="Consolas" charset="0"/>
            </a:endParaRPr>
          </a:p>
          <a:p>
            <a:pPr eaLnBrk="1" hangingPunct="1"/>
            <a:r>
              <a:rPr lang="en-US" altLang="x-none" sz="1500" dirty="0">
                <a:latin typeface="Consolas" charset="0"/>
              </a:rPr>
              <a:t>}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543318" y="4034035"/>
            <a:ext cx="1958008" cy="3077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400" dirty="0"/>
              <a:t>  root         width  height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60341" y="3936760"/>
            <a:ext cx="190662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: App</a:t>
            </a:r>
            <a:r>
              <a:rPr lang="en-US" altLang="x-none" dirty="0">
                <a:ea typeface="MS PGothic" charset="-128"/>
              </a:rPr>
              <a:t> class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5059363" cy="5032375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200" b="1" dirty="0">
                <a:ea typeface="MS PGothic" charset="-128"/>
              </a:rPr>
              <a:t>To implement </a:t>
            </a:r>
            <a:r>
              <a:rPr lang="en-US" altLang="x-none" sz="2200" b="1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start</a:t>
            </a:r>
            <a:r>
              <a:rPr lang="en-US" altLang="x-none" sz="2200" b="1" dirty="0">
                <a:ea typeface="MS PGothic" charset="-128"/>
              </a:rPr>
              <a:t>: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r>
              <a:rPr lang="en-US" altLang="x-none" sz="2200" dirty="0">
                <a:ea typeface="MS PGothic" charset="-128"/>
              </a:rPr>
              <a:t>Instantiate a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ea typeface="MS PGothic" charset="-128"/>
              </a:rPr>
              <a:t>and store it in the local variable </a:t>
            </a:r>
            <a:r>
              <a:rPr lang="en-US" altLang="x-none" sz="2000" dirty="0">
                <a:latin typeface="Consolas" charset="0"/>
              </a:rPr>
              <a:t>organizer </a:t>
            </a:r>
            <a:endParaRPr lang="en-US" altLang="x-none" sz="2200" b="1" dirty="0">
              <a:ea typeface="MS PGothic" charset="-128"/>
            </a:endParaRP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r>
              <a:rPr lang="en-US" altLang="x-none" sz="2200" dirty="0">
                <a:ea typeface="MS PGothic" charset="-128"/>
              </a:rPr>
              <a:t>Instantiate a new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Scene,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ea typeface="MS PGothic" charset="-128"/>
              </a:rPr>
              <a:t>passing in:</a:t>
            </a:r>
          </a:p>
          <a:p>
            <a:pPr marL="1098550" lvl="1" indent="-514350" eaLnBrk="1" hangingPunct="1">
              <a:lnSpc>
                <a:spcPct val="80000"/>
              </a:lnSpc>
            </a:pPr>
            <a:r>
              <a:rPr lang="en-US" altLang="x-none" sz="2200" dirty="0"/>
              <a:t>the root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200" dirty="0"/>
              <a:t>, which is accessed through </a:t>
            </a:r>
            <a:r>
              <a:rPr lang="en-US" altLang="x-none" sz="2000" dirty="0">
                <a:latin typeface="Consolas" charset="0"/>
              </a:rPr>
              <a:t>organizer </a:t>
            </a:r>
            <a:r>
              <a:rPr lang="en-US" altLang="x-none" sz="2200" dirty="0"/>
              <a:t>public </a:t>
            </a:r>
            <a:r>
              <a:rPr lang="en-US" altLang="x-none" sz="2200" dirty="0" err="1">
                <a:solidFill>
                  <a:srgbClr val="0432FF"/>
                </a:solidFill>
                <a:latin typeface="Consolas" charset="0"/>
                <a:ea typeface="MS PGothic" charset="-128"/>
                <a:sym typeface="Consolas" charset="0"/>
              </a:rPr>
              <a:t>getRoot</a:t>
            </a:r>
            <a:r>
              <a:rPr lang="en-US" altLang="x-none" sz="2200" dirty="0">
                <a:solidFill>
                  <a:srgbClr val="0432FF"/>
                </a:solidFill>
                <a:latin typeface="Consolas" charset="0"/>
                <a:ea typeface="MS PGothic" charset="-128"/>
                <a:sym typeface="Consolas" charset="0"/>
              </a:rPr>
              <a:t>()</a:t>
            </a:r>
            <a:r>
              <a:rPr lang="en-US" altLang="x-none" sz="2200" dirty="0">
                <a:solidFill>
                  <a:srgbClr val="0432FF"/>
                </a:solidFill>
                <a:sym typeface="Consolas" charset="0"/>
              </a:rPr>
              <a:t> </a:t>
            </a:r>
            <a:r>
              <a:rPr lang="en-US" altLang="x-none" sz="2200" dirty="0">
                <a:sym typeface="Consolas" charset="0"/>
              </a:rPr>
              <a:t>method</a:t>
            </a:r>
          </a:p>
          <a:p>
            <a:pPr marL="1098550" lvl="1" indent="-514350" eaLnBrk="1" hangingPunct="1">
              <a:lnSpc>
                <a:spcPct val="80000"/>
              </a:lnSpc>
            </a:pPr>
            <a:r>
              <a:rPr lang="en-US" altLang="x-none" sz="2200" dirty="0"/>
              <a:t>along with desired width and height of </a:t>
            </a:r>
            <a:r>
              <a:rPr lang="en-US" altLang="x-none" sz="2200" dirty="0">
                <a:solidFill>
                  <a:srgbClr val="0432FF"/>
                </a:solidFill>
                <a:latin typeface="Consolas" charset="0"/>
                <a:ea typeface="MS PGothic" charset="-128"/>
                <a:sym typeface="Consolas" charset="0"/>
              </a:rPr>
              <a:t>Scene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r>
              <a:rPr lang="en-US" altLang="x-none" sz="2200" dirty="0">
                <a:solidFill>
                  <a:srgbClr val="FF0000"/>
                </a:solidFill>
                <a:ea typeface="MS PGothic" charset="-128"/>
                <a:sym typeface="Consolas" charset="0"/>
              </a:rPr>
              <a:t>Set the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Scene</a:t>
            </a:r>
            <a:r>
              <a:rPr lang="en-US" altLang="x-none" sz="2200" dirty="0">
                <a:solidFill>
                  <a:srgbClr val="FF0000"/>
                </a:solidFill>
                <a:ea typeface="MS PGothic" charset="-128"/>
                <a:sym typeface="Consolas" charset="0"/>
              </a:rPr>
              <a:t>, title the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Stage</a:t>
            </a:r>
            <a:r>
              <a:rPr lang="en-US" altLang="x-none" sz="2200" dirty="0">
                <a:solidFill>
                  <a:srgbClr val="FF0000"/>
                </a:solidFill>
                <a:ea typeface="MS PGothic" charset="-128"/>
                <a:sym typeface="Consolas" charset="0"/>
              </a:rPr>
              <a:t>, and show the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Stage</a:t>
            </a:r>
            <a:endParaRPr lang="en-US" altLang="x-none" sz="2200" dirty="0">
              <a:solidFill>
                <a:srgbClr val="FF0000"/>
              </a:solidFill>
              <a:ea typeface="MS PGothic" charset="-128"/>
              <a:sym typeface="Consolas" charset="0"/>
            </a:endParaRP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endParaRPr lang="de-DE" altLang="x-none" sz="2200" dirty="0">
              <a:ea typeface="MS PGothic" charset="-128"/>
              <a:sym typeface="Consolas" charset="0"/>
            </a:endParaRP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/>
            </a:pPr>
            <a:endParaRPr lang="en-US" altLang="x-none" sz="2200" dirty="0">
              <a:ea typeface="MS PGothic" charset="-128"/>
            </a:endParaRPr>
          </a:p>
        </p:txBody>
      </p:sp>
      <p:sp>
        <p:nvSpPr>
          <p:cNvPr id="151555" name="TextBox 5"/>
          <p:cNvSpPr txBox="1">
            <a:spLocks noChangeArrowheads="1"/>
          </p:cNvSpPr>
          <p:nvPr/>
        </p:nvSpPr>
        <p:spPr bwMode="auto">
          <a:xfrm>
            <a:off x="5158764" y="1825625"/>
            <a:ext cx="7310511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500" dirty="0">
                <a:latin typeface="Consolas" charset="0"/>
              </a:rPr>
              <a:t>public class App extends Application {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@Override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public void start(Stage stage) {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	</a:t>
            </a:r>
            <a:r>
              <a:rPr lang="en-US" altLang="x-none" sz="1500" dirty="0" err="1">
                <a:latin typeface="Consolas" charset="0"/>
              </a:rPr>
              <a:t>PaneOrganizer</a:t>
            </a:r>
            <a:r>
              <a:rPr lang="en-US" altLang="x-none" sz="1500" dirty="0">
                <a:latin typeface="Consolas" charset="0"/>
              </a:rPr>
              <a:t> organizer = new </a:t>
            </a:r>
            <a:r>
              <a:rPr lang="en-US" altLang="x-none" sz="1500" dirty="0" err="1">
                <a:latin typeface="Consolas" charset="0"/>
              </a:rPr>
              <a:t>PaneOrganizer</a:t>
            </a:r>
            <a:r>
              <a:rPr lang="en-US" altLang="x-none" sz="1500" dirty="0">
                <a:latin typeface="Consolas" charset="0"/>
              </a:rPr>
              <a:t>();		/*write our </a:t>
            </a:r>
            <a:r>
              <a:rPr lang="en-US" altLang="x-none" sz="1500" dirty="0" err="1">
                <a:latin typeface="Consolas" charset="0"/>
              </a:rPr>
              <a:t>PaneOrganizer</a:t>
            </a:r>
            <a:r>
              <a:rPr lang="en-US" altLang="x-none" sz="1500" dirty="0">
                <a:latin typeface="Consolas" charset="0"/>
              </a:rPr>
              <a:t> class later, 		      	where we will instantiate the root Pane*/ 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	Scene scene = 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	    new Scene(</a:t>
            </a:r>
            <a:r>
              <a:rPr lang="en-US" altLang="x-none" sz="1500" dirty="0" err="1">
                <a:latin typeface="Consolas" charset="0"/>
              </a:rPr>
              <a:t>organizer.getRoot</a:t>
            </a:r>
            <a:r>
              <a:rPr lang="en-US" altLang="x-none" sz="1500" dirty="0">
                <a:latin typeface="Consolas" charset="0"/>
              </a:rPr>
              <a:t>(),80,80);</a:t>
            </a:r>
          </a:p>
          <a:p>
            <a:pPr eaLnBrk="1" hangingPunct="1"/>
            <a:r>
              <a:rPr lang="en-US" altLang="x-none" sz="1500" dirty="0">
                <a:latin typeface="Consolas" charset="0"/>
              </a:rPr>
              <a:t>		</a:t>
            </a:r>
            <a:r>
              <a:rPr lang="en-US" altLang="x-none" sz="1500" dirty="0" err="1">
                <a:solidFill>
                  <a:srgbClr val="FF0000"/>
                </a:solidFill>
                <a:latin typeface="Consolas" charset="0"/>
              </a:rPr>
              <a:t>stage.setScene</a:t>
            </a:r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(scene);</a:t>
            </a:r>
          </a:p>
          <a:p>
            <a:pPr eaLnBrk="1" hangingPunct="1"/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		</a:t>
            </a:r>
            <a:r>
              <a:rPr lang="en-US" altLang="x-none" sz="1500" dirty="0" err="1">
                <a:solidFill>
                  <a:srgbClr val="FF0000"/>
                </a:solidFill>
                <a:latin typeface="Consolas" charset="0"/>
              </a:rPr>
              <a:t>stage.setTitle</a:t>
            </a:r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(</a:t>
            </a:r>
            <a:r>
              <a:rPr lang="en-US" altLang="en-US" sz="1500" dirty="0">
                <a:solidFill>
                  <a:srgbClr val="FF0000"/>
                </a:solidFill>
                <a:latin typeface="Consolas" charset="0"/>
              </a:rPr>
              <a:t>“</a:t>
            </a:r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Color Changer!</a:t>
            </a:r>
            <a:r>
              <a:rPr lang="en-US" altLang="en-US" sz="1500" dirty="0">
                <a:solidFill>
                  <a:srgbClr val="FF0000"/>
                </a:solidFill>
                <a:latin typeface="Consolas" charset="0"/>
              </a:rPr>
              <a:t>”</a:t>
            </a:r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		</a:t>
            </a:r>
            <a:r>
              <a:rPr lang="en-US" altLang="x-none" sz="1500" dirty="0" err="1">
                <a:solidFill>
                  <a:srgbClr val="FF0000"/>
                </a:solidFill>
                <a:latin typeface="Consolas" charset="0"/>
              </a:rPr>
              <a:t>stage.show</a:t>
            </a:r>
            <a:r>
              <a:rPr lang="en-US" altLang="x-none" sz="1500" dirty="0">
                <a:solidFill>
                  <a:srgbClr val="FF0000"/>
                </a:solidFill>
                <a:latin typeface="Consolas" charset="0"/>
              </a:rPr>
              <a:t>();</a:t>
            </a:r>
          </a:p>
          <a:p>
            <a:pPr eaLnBrk="1" hangingPunct="1"/>
            <a:endParaRPr lang="en-US" altLang="x-none" sz="1500" dirty="0">
              <a:latin typeface="Consolas" charset="0"/>
            </a:endParaRPr>
          </a:p>
          <a:p>
            <a:pPr eaLnBrk="1" hangingPunct="1"/>
            <a:r>
              <a:rPr lang="en-US" altLang="x-none" sz="15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500" dirty="0">
              <a:latin typeface="Consolas" charset="0"/>
            </a:endParaRPr>
          </a:p>
          <a:p>
            <a:pPr eaLnBrk="1" hangingPunct="1"/>
            <a:r>
              <a:rPr lang="en-US" altLang="x-none" sz="1500" dirty="0">
                <a:latin typeface="Consolas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Shape 4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77788"/>
            <a:ext cx="3621087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MS PGothic" charset="-128"/>
              </a:rPr>
              <a:t>What is JavaFX?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77963"/>
            <a:ext cx="11665630" cy="499745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x-none" sz="2800" dirty="0">
                <a:ea typeface="MS PGothic" charset="-128"/>
              </a:rPr>
              <a:t>Usually don</a:t>
            </a:r>
            <a:r>
              <a:rPr lang="en-US" altLang="en-US" sz="2800" dirty="0">
                <a:ea typeface="MS PGothic" charset="-128"/>
              </a:rPr>
              <a:t>’</a:t>
            </a:r>
            <a:r>
              <a:rPr lang="en-US" altLang="x-none" sz="2800" dirty="0">
                <a:ea typeface="MS PGothic" charset="-128"/>
              </a:rPr>
              <a:t>t want to program at the pixel level – far too tedious!</a:t>
            </a:r>
          </a:p>
          <a:p>
            <a:pPr marL="0" indent="0" eaLnBrk="1" hangingPunct="1">
              <a:spcBef>
                <a:spcPts val="600"/>
              </a:spcBef>
              <a:buNone/>
            </a:pPr>
            <a:endParaRPr lang="en-US" altLang="x-none" sz="2800" dirty="0">
              <a:ea typeface="MS PGothic" charset="-128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x-none" sz="2800" dirty="0">
                <a:solidFill>
                  <a:srgbClr val="000000"/>
                </a:solidFill>
                <a:ea typeface="MS PGothic" charset="-128"/>
              </a:rPr>
              <a:t>JavaFX is a set of graphics and media packages enabling developers to design, create, and test powerful graphical applications for desktop, web, and mobile devices</a:t>
            </a:r>
            <a:endParaRPr lang="en-US" altLang="x-none" sz="2800" dirty="0">
              <a:ea typeface="MS PGothic" charset="-128"/>
            </a:endParaRPr>
          </a:p>
          <a:p>
            <a:pPr eaLnBrk="1" hangingPunct="1">
              <a:spcBef>
                <a:spcPts val="600"/>
              </a:spcBef>
            </a:pPr>
            <a:endParaRPr lang="en-US" altLang="x-none" sz="2800" dirty="0">
              <a:ea typeface="MS PGothic" charset="-128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x-none" sz="2800" dirty="0">
                <a:ea typeface="MS PGothic" charset="-128"/>
              </a:rPr>
              <a:t>JavaFX is an </a:t>
            </a:r>
            <a:r>
              <a:rPr lang="en-US" altLang="x-none" sz="2800" dirty="0">
                <a:solidFill>
                  <a:srgbClr val="000000"/>
                </a:solidFill>
                <a:ea typeface="MS PGothic" charset="-128"/>
              </a:rPr>
              <a:t>API (Application Programming Interface) </a:t>
            </a:r>
            <a:r>
              <a:rPr lang="en-US" altLang="x-none" sz="2800" dirty="0">
                <a:ea typeface="MS PGothic" charset="-128"/>
              </a:rPr>
              <a:t>to a graphics and media library:  a collection of useful classes and interfaces and their methods (with suitable documentation) – no internals accessible! </a:t>
            </a:r>
          </a:p>
          <a:p>
            <a:pPr marL="0" indent="0" eaLnBrk="1" hangingPunct="1">
              <a:spcBef>
                <a:spcPts val="600"/>
              </a:spcBef>
              <a:buNone/>
            </a:pPr>
            <a:endParaRPr lang="en-US" altLang="x-none" sz="28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Process: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endParaRPr lang="en-US" altLang="x-none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</p:txBody>
      </p:sp>
      <p:sp>
        <p:nvSpPr>
          <p:cNvPr id="152578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6186488" cy="5032375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>
                <a:ea typeface="MS PGothic" charset="-128"/>
              </a:rPr>
              <a:t>Create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App</a:t>
            </a:r>
            <a:r>
              <a:rPr lang="en-US" altLang="x-none" sz="2500">
                <a:ea typeface="MS PGothic" charset="-128"/>
              </a:rPr>
              <a:t> class that extends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javafx.application.Application</a:t>
            </a:r>
            <a:r>
              <a:rPr lang="en-US" altLang="x-none" sz="2500">
                <a:ea typeface="MS PGothic" charset="-128"/>
              </a:rPr>
              <a:t> and implements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start</a:t>
            </a:r>
            <a:r>
              <a:rPr lang="en-US" altLang="x-none" sz="2500">
                <a:ea typeface="MS PGothic" charset="-128"/>
              </a:rPr>
              <a:t> (where you set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500">
                <a:ea typeface="MS PGothic" charset="-128"/>
              </a:rPr>
              <a:t>!)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>
                <a:solidFill>
                  <a:srgbClr val="FF0000"/>
                </a:solidFill>
                <a:ea typeface="MS PGothic" charset="-128"/>
              </a:rPr>
              <a:t>Create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500">
                <a:solidFill>
                  <a:srgbClr val="FF0000"/>
                </a:solidFill>
                <a:ea typeface="MS PGothic" charset="-128"/>
              </a:rPr>
              <a:t> class that instantiates root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50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>
                <a:solidFill>
                  <a:srgbClr val="FF0000"/>
                </a:solidFill>
                <a:ea typeface="MS PGothic" charset="-128"/>
              </a:rPr>
              <a:t>and provides public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getRoot()</a:t>
            </a:r>
            <a:r>
              <a:rPr lang="en-US" altLang="x-none" sz="250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>
                <a:solidFill>
                  <a:srgbClr val="FF0000"/>
                </a:solidFill>
                <a:ea typeface="MS PGothic" charset="-128"/>
              </a:rPr>
              <a:t>method to return the </a:t>
            </a:r>
            <a:r>
              <a:rPr lang="en-US" altLang="x-none" sz="2500">
                <a:solidFill>
                  <a:srgbClr val="0000FF"/>
                </a:solidFill>
                <a:ea typeface="MS PGothic" charset="-128"/>
              </a:rPr>
              <a:t>Pane</a:t>
            </a:r>
            <a:r>
              <a:rPr lang="en-US" altLang="x-none" sz="2500">
                <a:solidFill>
                  <a:srgbClr val="FF0000"/>
                </a:solidFill>
                <a:ea typeface="MS PGothic" charset="-128"/>
              </a:rPr>
              <a:t>. In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500">
                <a:solidFill>
                  <a:srgbClr val="FF0000"/>
                </a:solidFill>
                <a:ea typeface="MS PGothic" charset="-128"/>
              </a:rPr>
              <a:t>, instantiate a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50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>
                <a:solidFill>
                  <a:srgbClr val="FF0000"/>
                </a:solidFill>
                <a:ea typeface="MS PGothic" charset="-128"/>
              </a:rPr>
              <a:t>and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50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>
                <a:solidFill>
                  <a:srgbClr val="FF0000"/>
                </a:solidFill>
                <a:ea typeface="MS PGothic" charset="-128"/>
              </a:rPr>
              <a:t>and add them as children of root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>
                <a:ea typeface="MS PGothic" charset="-128"/>
              </a:rPr>
              <a:t>Set up a custom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50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>
                <a:ea typeface="MS PGothic" charset="-128"/>
              </a:rPr>
              <a:t>that changes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en-US" sz="2500">
                <a:ea typeface="MS PGothic" charset="-128"/>
              </a:rPr>
              <a:t>’</a:t>
            </a:r>
            <a:r>
              <a:rPr lang="en-US" altLang="x-none" sz="2500">
                <a:ea typeface="MS PGothic" charset="-128"/>
              </a:rPr>
              <a:t>s color each time </a:t>
            </a:r>
            <a:r>
              <a:rPr lang="en-US" altLang="x-none" sz="2500">
                <a:latin typeface="Consolas" charset="0"/>
                <a:ea typeface="MS PGothic" charset="-128"/>
              </a:rPr>
              <a:t>Button</a:t>
            </a:r>
            <a:r>
              <a:rPr lang="en-US" altLang="x-none" sz="2500">
                <a:ea typeface="MS PGothic" charset="-128"/>
              </a:rPr>
              <a:t> is clicked</a:t>
            </a:r>
            <a:r>
              <a:rPr lang="en-US" altLang="x-none" sz="2500" b="1">
                <a:ea typeface="MS PGothic" charset="-128"/>
              </a:rPr>
              <a:t>,</a:t>
            </a:r>
            <a:r>
              <a:rPr lang="en-US" altLang="x-none" sz="2500" b="1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x-none" sz="2500">
                <a:ea typeface="MS PGothic" charset="-128"/>
              </a:rPr>
              <a:t>and register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50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>
                <a:ea typeface="MS PGothic" charset="-128"/>
              </a:rPr>
              <a:t>with this new </a:t>
            </a:r>
            <a:r>
              <a:rPr lang="en-US" altLang="x-none" sz="2500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endParaRPr lang="en-US" altLang="x-none" sz="2500">
              <a:ea typeface="MS PGothic" charset="-128"/>
            </a:endParaRPr>
          </a:p>
        </p:txBody>
      </p:sp>
      <p:pic>
        <p:nvPicPr>
          <p:cNvPr id="152579" name="Shape 13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01900"/>
            <a:ext cx="384175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2580" name="Shape 136"/>
          <p:cNvCxnSpPr>
            <a:cxnSpLocks noChangeShapeType="1"/>
          </p:cNvCxnSpPr>
          <p:nvPr/>
        </p:nvCxnSpPr>
        <p:spPr bwMode="auto">
          <a:xfrm flipH="1">
            <a:off x="9661525" y="1785938"/>
            <a:ext cx="820738" cy="7159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Shape 137"/>
          <p:cNvSpPr txBox="1"/>
          <p:nvPr/>
        </p:nvSpPr>
        <p:spPr>
          <a:xfrm>
            <a:off x="10121900" y="1301750"/>
            <a:ext cx="1703388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Stage</a:t>
            </a:r>
          </a:p>
        </p:txBody>
      </p:sp>
      <p:cxnSp>
        <p:nvCxnSpPr>
          <p:cNvPr id="152582" name="Shape 138"/>
          <p:cNvCxnSpPr>
            <a:cxnSpLocks noChangeShapeType="1"/>
          </p:cNvCxnSpPr>
          <p:nvPr/>
        </p:nvCxnSpPr>
        <p:spPr bwMode="auto">
          <a:xfrm flipH="1" flipV="1">
            <a:off x="9661526" y="4872038"/>
            <a:ext cx="993222" cy="430213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" name="Shape 139"/>
          <p:cNvSpPr txBox="1"/>
          <p:nvPr/>
        </p:nvSpPr>
        <p:spPr>
          <a:xfrm>
            <a:off x="10283825" y="5175250"/>
            <a:ext cx="1703388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Scene</a:t>
            </a:r>
          </a:p>
        </p:txBody>
      </p:sp>
      <p:sp>
        <p:nvSpPr>
          <p:cNvPr id="9" name="Shape 140"/>
          <p:cNvSpPr txBox="1"/>
          <p:nvPr/>
        </p:nvSpPr>
        <p:spPr>
          <a:xfrm>
            <a:off x="7953375" y="5175250"/>
            <a:ext cx="2330450" cy="7683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Pane (e.g.,Vbox)</a:t>
            </a:r>
          </a:p>
        </p:txBody>
      </p:sp>
      <p:cxnSp>
        <p:nvCxnSpPr>
          <p:cNvPr id="152585" name="Shape 141"/>
          <p:cNvCxnSpPr>
            <a:cxnSpLocks noChangeShapeType="1"/>
          </p:cNvCxnSpPr>
          <p:nvPr/>
        </p:nvCxnSpPr>
        <p:spPr bwMode="auto">
          <a:xfrm rot="10800000">
            <a:off x="8281988" y="4586288"/>
            <a:ext cx="96837" cy="7159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2586" name="Shape 142"/>
          <p:cNvCxnSpPr>
            <a:cxnSpLocks noChangeShapeType="1"/>
          </p:cNvCxnSpPr>
          <p:nvPr/>
        </p:nvCxnSpPr>
        <p:spPr bwMode="auto">
          <a:xfrm rot="10800000" flipH="1">
            <a:off x="7402513" y="4025900"/>
            <a:ext cx="919162" cy="132873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" name="Shape 143"/>
          <p:cNvSpPr txBox="1"/>
          <p:nvPr/>
        </p:nvSpPr>
        <p:spPr>
          <a:xfrm>
            <a:off x="6850063" y="5354638"/>
            <a:ext cx="1103312" cy="588962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Button</a:t>
            </a:r>
          </a:p>
        </p:txBody>
      </p:sp>
      <p:sp>
        <p:nvSpPr>
          <p:cNvPr id="13" name="Shape 144"/>
          <p:cNvSpPr txBox="1"/>
          <p:nvPr/>
        </p:nvSpPr>
        <p:spPr>
          <a:xfrm>
            <a:off x="6432550" y="2979738"/>
            <a:ext cx="976313" cy="48418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Label</a:t>
            </a:r>
          </a:p>
        </p:txBody>
      </p:sp>
      <p:cxnSp>
        <p:nvCxnSpPr>
          <p:cNvPr id="152589" name="Shape 145"/>
          <p:cNvCxnSpPr>
            <a:cxnSpLocks noChangeShapeType="1"/>
          </p:cNvCxnSpPr>
          <p:nvPr/>
        </p:nvCxnSpPr>
        <p:spPr bwMode="auto">
          <a:xfrm>
            <a:off x="7261225" y="3214688"/>
            <a:ext cx="671513" cy="142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: </a:t>
            </a:r>
            <a:r>
              <a:rPr lang="en-US" altLang="x-none" dirty="0">
                <a:ea typeface="MS PGothic" charset="-128"/>
              </a:rPr>
              <a:t>Our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Class (1/4)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2725" y="1390650"/>
            <a:ext cx="5498758" cy="5030788"/>
          </a:xfrm>
        </p:spPr>
        <p:txBody>
          <a:bodyPr/>
          <a:lstStyle/>
          <a:p>
            <a:pPr marL="514350" indent="-514350" eaLnBrk="1" hangingPunct="1">
              <a:buFont typeface="Calibri Light" charset="0"/>
              <a:buAutoNum type="arabicPeriod" startAt="2"/>
            </a:pPr>
            <a:r>
              <a:rPr lang="en-US" altLang="x-none" sz="2200" b="1" dirty="0">
                <a:ea typeface="MS PGothic" charset="-128"/>
              </a:rPr>
              <a:t>To write </a:t>
            </a:r>
            <a:r>
              <a:rPr lang="en-US" altLang="x-none" sz="22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200" b="1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b="1" dirty="0">
                <a:ea typeface="MS PGothic" charset="-128"/>
              </a:rPr>
              <a:t>class:</a:t>
            </a:r>
          </a:p>
          <a:p>
            <a:pPr marL="514350" indent="-514350" eaLnBrk="1" hangingPunct="1">
              <a:buFont typeface="Calibri Light" charset="0"/>
              <a:buAutoNum type="alphaUcPeriod"/>
            </a:pPr>
            <a:r>
              <a:rPr lang="en-US" altLang="x-none" sz="2400" dirty="0">
                <a:solidFill>
                  <a:srgbClr val="FF0000"/>
                </a:solidFill>
                <a:ea typeface="MS PGothic" charset="-128"/>
              </a:rPr>
              <a:t>Instantiate root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VBox</a:t>
            </a:r>
            <a:r>
              <a:rPr lang="en-US" altLang="x-none" sz="24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400" dirty="0">
                <a:solidFill>
                  <a:srgbClr val="FF0000"/>
                </a:solidFill>
                <a:ea typeface="MS PGothic" charset="-128"/>
              </a:rPr>
              <a:t>and store it in instance variable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_root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113463" y="1270000"/>
            <a:ext cx="6100762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 dirty="0">
                <a:latin typeface="Consolas" charset="0"/>
              </a:rPr>
              <a:t>public class </a:t>
            </a:r>
            <a:r>
              <a:rPr lang="en-US" altLang="x-none" sz="1700" dirty="0" err="1">
                <a:latin typeface="Consolas" charset="0"/>
              </a:rPr>
              <a:t>PaneOrganizer</a:t>
            </a:r>
            <a:r>
              <a:rPr lang="en-US" altLang="x-none" sz="1700" dirty="0">
                <a:latin typeface="Consolas" charset="0"/>
              </a:rPr>
              <a:t>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private 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VBox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 _root;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private Label _label;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public </a:t>
            </a:r>
            <a:r>
              <a:rPr lang="en-US" altLang="x-none" sz="1700" dirty="0" err="1">
                <a:latin typeface="Consolas" charset="0"/>
              </a:rPr>
              <a:t>PaneOrganizer</a:t>
            </a:r>
            <a:r>
              <a:rPr lang="en-US" altLang="x-none" sz="17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_root = new 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VBox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	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_label = new Label(</a:t>
            </a:r>
            <a:r>
              <a:rPr lang="en-US" altLang="en-US" sz="1700" dirty="0">
                <a:solidFill>
                  <a:schemeClr val="bg1"/>
                </a:solidFill>
                <a:latin typeface="Consolas" charset="0"/>
              </a:rPr>
              <a:t>“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CS15 Rocks!</a:t>
            </a:r>
            <a:r>
              <a:rPr lang="en-US" altLang="en-US" sz="1700" dirty="0">
                <a:solidFill>
                  <a:schemeClr val="bg1"/>
                </a:solidFill>
                <a:latin typeface="Consolas" charset="0"/>
              </a:rPr>
              <a:t>”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		Button 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btn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 = new Button(</a:t>
            </a:r>
            <a:r>
              <a:rPr lang="en-US" altLang="en-US" sz="1700" dirty="0">
                <a:solidFill>
                  <a:schemeClr val="bg1"/>
                </a:solidFill>
                <a:latin typeface="Consolas" charset="0"/>
              </a:rPr>
              <a:t>“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Random Color</a:t>
            </a:r>
            <a:r>
              <a:rPr lang="en-US" altLang="en-US" sz="1700" dirty="0">
                <a:solidFill>
                  <a:schemeClr val="bg1"/>
                </a:solidFill>
                <a:latin typeface="Consolas" charset="0"/>
              </a:rPr>
              <a:t>”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		_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root.getChildren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().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addAll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(_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label,btn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		_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root.setSpacing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(8);</a:t>
            </a:r>
          </a:p>
          <a:p>
            <a:pPr eaLnBrk="1" hangingPunct="1"/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	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btn.setOnAction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(new 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ClickHandler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());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	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public 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VBox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getRoot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() 	return _root;</a:t>
            </a:r>
          </a:p>
          <a:p>
            <a:pPr eaLnBrk="1" hangingPunct="1"/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}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: </a:t>
            </a:r>
            <a:r>
              <a:rPr lang="en-US" altLang="x-none" dirty="0">
                <a:ea typeface="MS PGothic" charset="-128"/>
              </a:rPr>
              <a:t>Our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Class (2/4)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90650"/>
            <a:ext cx="5338763" cy="5030788"/>
          </a:xfrm>
        </p:spPr>
        <p:txBody>
          <a:bodyPr/>
          <a:lstStyle/>
          <a:p>
            <a:pPr marL="514350" indent="-514350" eaLnBrk="1" hangingPunct="1">
              <a:buFont typeface="Calibri Light" charset="0"/>
              <a:buAutoNum type="arabicPeriod" startAt="2"/>
            </a:pPr>
            <a:r>
              <a:rPr lang="en-US" altLang="x-none" sz="2200" b="1" dirty="0">
                <a:ea typeface="MS PGothic" charset="-128"/>
              </a:rPr>
              <a:t>To write </a:t>
            </a:r>
            <a:r>
              <a:rPr lang="en-US" altLang="x-none" sz="22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200" b="1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b="1" dirty="0">
                <a:ea typeface="MS PGothic" charset="-128"/>
              </a:rPr>
              <a:t>class:</a:t>
            </a:r>
          </a:p>
          <a:p>
            <a:pPr marL="514350" indent="-514350" eaLnBrk="1" hangingPunct="1">
              <a:buFont typeface="Calibri Light" charset="0"/>
              <a:buAutoNum type="alphaUcPeriod"/>
            </a:pPr>
            <a:r>
              <a:rPr lang="en-US" altLang="x-none" sz="2400" dirty="0">
                <a:ea typeface="MS PGothic" charset="-128"/>
              </a:rPr>
              <a:t>Instantiate root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VBox</a:t>
            </a:r>
            <a:r>
              <a:rPr lang="en-US" altLang="x-none" sz="24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400" dirty="0">
                <a:ea typeface="MS PGothic" charset="-128"/>
              </a:rPr>
              <a:t>and store it in instance variable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_root</a:t>
            </a:r>
          </a:p>
          <a:p>
            <a:pPr marL="514350" indent="-514350" eaLnBrk="1" hangingPunct="1">
              <a:buFont typeface="Calibri Light" charset="0"/>
              <a:buAutoNum type="alphaUcPeriod"/>
            </a:pPr>
            <a:r>
              <a:rPr lang="en-US" altLang="x-none" sz="2400" dirty="0">
                <a:solidFill>
                  <a:srgbClr val="FF0000"/>
                </a:solidFill>
                <a:ea typeface="MS PGothic" charset="-128"/>
              </a:rPr>
              <a:t>Create a public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getRoot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400" dirty="0">
                <a:solidFill>
                  <a:srgbClr val="FF0000"/>
                </a:solidFill>
                <a:ea typeface="MS PGothic" charset="-128"/>
              </a:rPr>
              <a:t>method that returns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_root</a:t>
            </a:r>
          </a:p>
          <a:p>
            <a:pPr marL="1098550" lvl="1" indent="-514350" eaLnBrk="1" hangingPunct="1">
              <a:buClr>
                <a:schemeClr val="tx1"/>
              </a:buClr>
            </a:pPr>
            <a:r>
              <a:rPr lang="en-US" altLang="x-none" sz="2000" dirty="0">
                <a:solidFill>
                  <a:srgbClr val="FF0000"/>
                </a:solidFill>
              </a:rPr>
              <a:t>reminder: this makes root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000" dirty="0">
                <a:solidFill>
                  <a:srgbClr val="0000FF"/>
                </a:solidFill>
              </a:rPr>
              <a:t> </a:t>
            </a:r>
            <a:r>
              <a:rPr lang="en-US" altLang="x-none" sz="2000" dirty="0">
                <a:solidFill>
                  <a:srgbClr val="FF0000"/>
                </a:solidFill>
              </a:rPr>
              <a:t>accessible from within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App</a:t>
            </a:r>
            <a:r>
              <a:rPr lang="en-US" altLang="x-none" sz="2000" dirty="0">
                <a:solidFill>
                  <a:srgbClr val="FF0000"/>
                </a:solidFill>
              </a:rPr>
              <a:t>’s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start 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MS PGothic" charset="-128"/>
              </a:rPr>
              <a:t>for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new Scene(root)</a:t>
            </a:r>
            <a:endParaRPr lang="en-US" altLang="x-none" sz="2000" dirty="0">
              <a:solidFill>
                <a:srgbClr val="0000FF"/>
              </a:solidFill>
              <a:latin typeface="Consolas" charset="0"/>
              <a:ea typeface="MS PGothic" charset="-128"/>
              <a:sym typeface="Consolas" charset="0"/>
            </a:endParaRPr>
          </a:p>
          <a:p>
            <a:pPr marL="514350" indent="-514350" eaLnBrk="1" hangingPunct="1">
              <a:buFont typeface="Calibri Light" charset="0"/>
              <a:buAutoNum type="alphaUcPeriod"/>
            </a:pPr>
            <a:endParaRPr lang="de-DE" altLang="x-none" sz="2400" dirty="0">
              <a:ea typeface="MS PGothic" charset="-128"/>
              <a:sym typeface="Consolas" charset="0"/>
            </a:endParaRPr>
          </a:p>
          <a:p>
            <a:pPr marL="514350" indent="-514350" eaLnBrk="1" hangingPunct="1">
              <a:buFont typeface="Calibri Light" charset="0"/>
              <a:buAutoNum type="alphaUcPeriod"/>
            </a:pPr>
            <a:endParaRPr lang="en-US" altLang="x-none" sz="2400" dirty="0">
              <a:ea typeface="MS PGothic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91238" y="1270000"/>
            <a:ext cx="6100762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 dirty="0">
                <a:latin typeface="Consolas" charset="0"/>
              </a:rPr>
              <a:t>public class </a:t>
            </a:r>
            <a:r>
              <a:rPr lang="en-US" altLang="x-none" sz="1700" dirty="0" err="1">
                <a:latin typeface="Consolas" charset="0"/>
              </a:rPr>
              <a:t>PaneOrganizer</a:t>
            </a:r>
            <a:r>
              <a:rPr lang="en-US" altLang="x-none" sz="1700" dirty="0">
                <a:latin typeface="Consolas" charset="0"/>
              </a:rPr>
              <a:t>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private </a:t>
            </a:r>
            <a:r>
              <a:rPr lang="en-US" altLang="x-none" sz="1700" dirty="0" err="1">
                <a:latin typeface="Consolas" charset="0"/>
              </a:rPr>
              <a:t>VBox</a:t>
            </a:r>
            <a:r>
              <a:rPr lang="en-US" altLang="x-none" sz="1700" dirty="0">
                <a:latin typeface="Consolas" charset="0"/>
              </a:rPr>
              <a:t> _root;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private Label _label;</a:t>
            </a:r>
          </a:p>
          <a:p>
            <a:pPr eaLnBrk="1" hangingPunct="1"/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public </a:t>
            </a:r>
            <a:r>
              <a:rPr lang="en-US" altLang="x-none" sz="1700" dirty="0" err="1">
                <a:latin typeface="Consolas" charset="0"/>
              </a:rPr>
              <a:t>PaneOrganizer</a:t>
            </a:r>
            <a:r>
              <a:rPr lang="en-US" altLang="x-none" sz="17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_root = new </a:t>
            </a:r>
            <a:r>
              <a:rPr lang="en-US" altLang="x-none" sz="1700" dirty="0" err="1">
                <a:latin typeface="Consolas" charset="0"/>
              </a:rPr>
              <a:t>VBox</a:t>
            </a:r>
            <a:r>
              <a:rPr lang="en-US" altLang="x-none" sz="1700" dirty="0"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	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_label = new Label(</a:t>
            </a:r>
            <a:r>
              <a:rPr lang="en-US" altLang="en-US" sz="1700" dirty="0">
                <a:solidFill>
                  <a:schemeClr val="bg1"/>
                </a:solidFill>
                <a:latin typeface="Consolas" charset="0"/>
              </a:rPr>
              <a:t>“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CS15 Rocks!</a:t>
            </a:r>
            <a:r>
              <a:rPr lang="en-US" altLang="en-US" sz="1700" dirty="0">
                <a:solidFill>
                  <a:schemeClr val="bg1"/>
                </a:solidFill>
                <a:latin typeface="Consolas" charset="0"/>
              </a:rPr>
              <a:t>”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		Button 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btn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 = new Button(</a:t>
            </a:r>
            <a:r>
              <a:rPr lang="en-US" altLang="en-US" sz="1700" dirty="0">
                <a:solidFill>
                  <a:schemeClr val="bg1"/>
                </a:solidFill>
                <a:latin typeface="Consolas" charset="0"/>
              </a:rPr>
              <a:t>“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Random Color</a:t>
            </a:r>
            <a:r>
              <a:rPr lang="en-US" altLang="en-US" sz="1700" dirty="0">
                <a:solidFill>
                  <a:schemeClr val="bg1"/>
                </a:solidFill>
                <a:latin typeface="Consolas" charset="0"/>
              </a:rPr>
              <a:t>”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);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tChildren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().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addAll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(_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label,btn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		_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root.setSpacing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(8);</a:t>
            </a:r>
          </a:p>
          <a:p>
            <a:pPr eaLnBrk="1" hangingPunct="1"/>
            <a:endParaRPr lang="en-US" altLang="x-none" sz="1700" dirty="0">
              <a:solidFill>
                <a:schemeClr val="bg1"/>
              </a:solidFill>
              <a:latin typeface="Consolas" charset="0"/>
            </a:endParaRPr>
          </a:p>
          <a:p>
            <a:pPr eaLnBrk="1" hangingPunct="1"/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		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btn.setOnAction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(new 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ClickHandler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());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   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	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public 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VBox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getRoot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	return _root;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}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: </a:t>
            </a:r>
            <a:r>
              <a:rPr lang="en-US" altLang="x-none" dirty="0">
                <a:ea typeface="MS PGothic" charset="-128"/>
              </a:rPr>
              <a:t>Our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Class (3/4)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90650"/>
            <a:ext cx="5602288" cy="5402263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 startAt="2"/>
            </a:pPr>
            <a:r>
              <a:rPr lang="en-US" altLang="x-none" sz="2200" b="1" dirty="0">
                <a:ea typeface="MS PGothic" charset="-128"/>
              </a:rPr>
              <a:t>To write </a:t>
            </a:r>
            <a:r>
              <a:rPr lang="en-US" altLang="x-none" sz="22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200" b="1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b="1" dirty="0">
                <a:ea typeface="MS PGothic" charset="-128"/>
              </a:rPr>
              <a:t>class: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 startAt="3"/>
            </a:pPr>
            <a:r>
              <a:rPr lang="en-US" altLang="x-none" sz="2200" dirty="0">
                <a:solidFill>
                  <a:srgbClr val="FF0000"/>
                </a:solidFill>
                <a:ea typeface="MS PGothic" charset="-128"/>
              </a:rPr>
              <a:t>Instantiate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solidFill>
                  <a:srgbClr val="FF0000"/>
                </a:solidFill>
                <a:ea typeface="MS PGothic" charset="-128"/>
              </a:rPr>
              <a:t>and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200" dirty="0">
                <a:solidFill>
                  <a:srgbClr val="FF0000"/>
                </a:solidFill>
                <a:ea typeface="MS PGothic" charset="-128"/>
              </a:rPr>
              <a:t>, passing in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String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solidFill>
                  <a:srgbClr val="FF0000"/>
                </a:solidFill>
                <a:ea typeface="MS PGothic" charset="-128"/>
              </a:rPr>
              <a:t>representations of text we want displayed</a:t>
            </a:r>
          </a:p>
          <a:p>
            <a:pPr marL="1098550" lvl="1" indent="-514350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000" dirty="0">
                <a:solidFill>
                  <a:srgbClr val="0000FF"/>
                </a:solidFill>
                <a:latin typeface="Consolas" charset="0"/>
              </a:rPr>
              <a:t>_label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000" dirty="0">
                <a:solidFill>
                  <a:srgbClr val="FF0000"/>
                </a:solidFill>
              </a:rPr>
              <a:t>is an </a:t>
            </a:r>
            <a:r>
              <a:rPr lang="en-US" altLang="x-none" sz="2000" u="sng" dirty="0">
                <a:solidFill>
                  <a:srgbClr val="FF0000"/>
                </a:solidFill>
              </a:rPr>
              <a:t>instance variable</a:t>
            </a:r>
            <a:r>
              <a:rPr lang="en-US" altLang="x-none" sz="2000" dirty="0">
                <a:solidFill>
                  <a:srgbClr val="FF0000"/>
                </a:solidFill>
              </a:rPr>
              <a:t> because need to access it elsewhere in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P.O.</a:t>
            </a:r>
            <a:r>
              <a:rPr lang="en-US" altLang="x-none" sz="2000" dirty="0">
                <a:solidFill>
                  <a:srgbClr val="FF0000"/>
                </a:solidFill>
              </a:rPr>
              <a:t> to change its color</a:t>
            </a:r>
            <a:endParaRPr lang="en-US" altLang="x-none" sz="2000" u="sng" dirty="0">
              <a:solidFill>
                <a:srgbClr val="FF0000"/>
              </a:solidFill>
            </a:endParaRPr>
          </a:p>
          <a:p>
            <a:pPr marL="1098550" lvl="1" indent="-514350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000" dirty="0" err="1">
                <a:solidFill>
                  <a:srgbClr val="0000FF"/>
                </a:solidFill>
                <a:latin typeface="Consolas" charset="0"/>
              </a:rPr>
              <a:t>btn</a:t>
            </a:r>
            <a:r>
              <a:rPr lang="en-US" altLang="x-none" sz="2000" dirty="0"/>
              <a:t> </a:t>
            </a:r>
            <a:r>
              <a:rPr lang="en-US" altLang="x-none" sz="2000" dirty="0">
                <a:solidFill>
                  <a:srgbClr val="FF0000"/>
                </a:solidFill>
              </a:rPr>
              <a:t>is a </a:t>
            </a:r>
            <a:r>
              <a:rPr lang="en-US" altLang="x-none" sz="2000" u="sng" dirty="0">
                <a:solidFill>
                  <a:srgbClr val="FF0000"/>
                </a:solidFill>
              </a:rPr>
              <a:t>local variable</a:t>
            </a:r>
            <a:r>
              <a:rPr lang="en-US" altLang="x-none" sz="2000" b="1" dirty="0">
                <a:solidFill>
                  <a:srgbClr val="FF0000"/>
                </a:solidFill>
              </a:rPr>
              <a:t> </a:t>
            </a:r>
            <a:r>
              <a:rPr lang="en-US" altLang="x-none" sz="2000" dirty="0">
                <a:solidFill>
                  <a:srgbClr val="FF0000"/>
                </a:solidFill>
              </a:rPr>
              <a:t>because only need to access it from within constructor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 startAt="3"/>
            </a:pPr>
            <a:r>
              <a:rPr lang="en-US" altLang="x-none" sz="2200" dirty="0">
                <a:solidFill>
                  <a:schemeClr val="bg1"/>
                </a:solidFill>
                <a:ea typeface="MS PGothic" charset="-128"/>
              </a:rPr>
              <a:t>Add </a:t>
            </a:r>
            <a:r>
              <a:rPr lang="en-US" altLang="x-none" sz="22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200" dirty="0">
                <a:solidFill>
                  <a:schemeClr val="bg1"/>
                </a:solidFill>
                <a:ea typeface="MS PGothic" charset="-128"/>
              </a:rPr>
              <a:t> and </a:t>
            </a:r>
            <a:r>
              <a:rPr lang="en-US" altLang="x-none" sz="22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Butt          on</a:t>
            </a:r>
            <a:r>
              <a:rPr lang="en-US" altLang="x-none" sz="2200" dirty="0">
                <a:solidFill>
                  <a:schemeClr val="bg1"/>
                </a:solidFill>
                <a:ea typeface="MS PGothic" charset="-128"/>
              </a:rPr>
              <a:t> as children of root</a:t>
            </a:r>
          </a:p>
          <a:p>
            <a:pPr marL="1098550" lvl="1" indent="-514350" eaLnBrk="1" hangingPunct="1">
              <a:lnSpc>
                <a:spcPct val="80000"/>
              </a:lnSpc>
            </a:pP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MS PGothic" charset="-128"/>
              </a:rPr>
              <a:t>root.setSpacing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(8)</a:t>
            </a:r>
            <a:r>
              <a:rPr lang="en-US" altLang="x-none" sz="2000" dirty="0">
                <a:solidFill>
                  <a:schemeClr val="bg1"/>
                </a:solidFill>
                <a:ea typeface="MS PGothic" charset="-128"/>
              </a:rPr>
              <a:t> is optional but creates a nice vertical distance between 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000" dirty="0">
                <a:solidFill>
                  <a:schemeClr val="bg1"/>
                </a:solidFill>
                <a:ea typeface="MS PGothic" charset="-128"/>
              </a:rPr>
              <a:t> and 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MS PGothic" charset="-128"/>
              </a:rPr>
              <a:t>Button</a:t>
            </a:r>
            <a:endParaRPr lang="en-US" altLang="x-none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91238" y="1270000"/>
            <a:ext cx="610076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>
                <a:latin typeface="Consolas" charset="0"/>
              </a:rPr>
              <a:t>public class PaneOrganizer {</a:t>
            </a:r>
          </a:p>
          <a:p>
            <a:pPr eaLnBrk="1" hangingPunct="1"/>
            <a:r>
              <a:rPr lang="en-US" altLang="x-none" sz="1700">
                <a:latin typeface="Consolas" charset="0"/>
              </a:rPr>
              <a:t>	private VBox _root;</a:t>
            </a:r>
          </a:p>
          <a:p>
            <a:pPr eaLnBrk="1" hangingPunct="1"/>
            <a:r>
              <a:rPr lang="en-US" altLang="x-none" sz="1700">
                <a:latin typeface="Consolas" charset="0"/>
              </a:rPr>
              <a:t>	</a:t>
            </a:r>
            <a:r>
              <a:rPr lang="en-US" altLang="x-none" sz="1700">
                <a:solidFill>
                  <a:srgbClr val="FF0000"/>
                </a:solidFill>
                <a:latin typeface="Consolas" charset="0"/>
              </a:rPr>
              <a:t>private Label _label;</a:t>
            </a:r>
          </a:p>
          <a:p>
            <a:pPr eaLnBrk="1" hangingPunct="1"/>
            <a:r>
              <a:rPr lang="en-US" altLang="x-none" sz="170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700">
                <a:latin typeface="Consolas" charset="0"/>
              </a:rPr>
              <a:t>	public PaneOrganizer() {</a:t>
            </a:r>
          </a:p>
          <a:p>
            <a:pPr eaLnBrk="1" hangingPunct="1"/>
            <a:r>
              <a:rPr lang="en-US" altLang="x-none" sz="1700">
                <a:latin typeface="Consolas" charset="0"/>
              </a:rPr>
              <a:t>		_root = new VBox();</a:t>
            </a:r>
          </a:p>
          <a:p>
            <a:pPr eaLnBrk="1" hangingPunct="1"/>
            <a:r>
              <a:rPr lang="en-US" altLang="x-none" sz="1700">
                <a:solidFill>
                  <a:srgbClr val="FF0000"/>
                </a:solidFill>
                <a:latin typeface="Consolas" charset="0"/>
              </a:rPr>
              <a:t>		_label = new Label(</a:t>
            </a:r>
            <a:r>
              <a:rPr lang="en-US" altLang="en-US" sz="1700">
                <a:solidFill>
                  <a:srgbClr val="FF0000"/>
                </a:solidFill>
                <a:latin typeface="Consolas" charset="0"/>
              </a:rPr>
              <a:t>“</a:t>
            </a:r>
            <a:r>
              <a:rPr lang="en-US" altLang="x-none" sz="1700">
                <a:solidFill>
                  <a:srgbClr val="FF0000"/>
                </a:solidFill>
                <a:latin typeface="Consolas" charset="0"/>
              </a:rPr>
              <a:t>CS15 Rocks!</a:t>
            </a:r>
            <a:r>
              <a:rPr lang="en-US" altLang="en-US" sz="1700">
                <a:solidFill>
                  <a:srgbClr val="FF0000"/>
                </a:solidFill>
                <a:latin typeface="Consolas" charset="0"/>
              </a:rPr>
              <a:t>”</a:t>
            </a:r>
            <a:r>
              <a:rPr lang="en-US" altLang="x-none" sz="170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>
                <a:solidFill>
                  <a:srgbClr val="FF0000"/>
                </a:solidFill>
                <a:latin typeface="Consolas" charset="0"/>
              </a:rPr>
              <a:t>		Button btn = new Button(</a:t>
            </a:r>
            <a:r>
              <a:rPr lang="en-US" altLang="en-US" sz="1700">
                <a:solidFill>
                  <a:srgbClr val="FF0000"/>
                </a:solidFill>
                <a:latin typeface="Consolas" charset="0"/>
              </a:rPr>
              <a:t>“</a:t>
            </a:r>
            <a:r>
              <a:rPr lang="en-US" altLang="x-none" sz="1700">
                <a:solidFill>
                  <a:srgbClr val="FF0000"/>
                </a:solidFill>
                <a:latin typeface="Consolas" charset="0"/>
              </a:rPr>
              <a:t>Random		    Color</a:t>
            </a:r>
            <a:r>
              <a:rPr lang="en-US" altLang="en-US" sz="1700">
                <a:solidFill>
                  <a:srgbClr val="FF0000"/>
                </a:solidFill>
                <a:latin typeface="Consolas" charset="0"/>
              </a:rPr>
              <a:t>”</a:t>
            </a:r>
            <a:r>
              <a:rPr lang="en-US" altLang="x-none" sz="1700">
                <a:solidFill>
                  <a:srgbClr val="FF0000"/>
                </a:solidFill>
                <a:latin typeface="Consolas" charset="0"/>
              </a:rPr>
              <a:t>);</a:t>
            </a:r>
            <a:r>
              <a:rPr lang="en-US" altLang="x-none" sz="1700">
                <a:solidFill>
                  <a:schemeClr val="bg1"/>
                </a:solidFill>
                <a:latin typeface="Consolas" charset="0"/>
              </a:rPr>
              <a:t>andler());</a:t>
            </a:r>
          </a:p>
          <a:p>
            <a:pPr eaLnBrk="1" hangingPunct="1"/>
            <a:endParaRPr lang="en-US" altLang="x-none" sz="1700">
              <a:solidFill>
                <a:schemeClr val="bg1"/>
              </a:solidFill>
              <a:latin typeface="Consolas" charset="0"/>
            </a:endParaRPr>
          </a:p>
          <a:p>
            <a:pPr eaLnBrk="1" hangingPunct="1"/>
            <a:endParaRPr lang="en-US" altLang="x-none" sz="1700">
              <a:solidFill>
                <a:schemeClr val="bg1"/>
              </a:solidFill>
              <a:latin typeface="Consolas" charset="0"/>
            </a:endParaRPr>
          </a:p>
          <a:p>
            <a:pPr eaLnBrk="1" hangingPunct="1"/>
            <a:r>
              <a:rPr lang="en-US" altLang="x-none" sz="1700">
                <a:latin typeface="Consolas" charset="0"/>
              </a:rPr>
              <a:t>	}</a:t>
            </a:r>
          </a:p>
          <a:p>
            <a:pPr eaLnBrk="1" hangingPunct="1"/>
            <a:endParaRPr lang="en-US" altLang="x-none" sz="1700">
              <a:latin typeface="Consolas" charset="0"/>
            </a:endParaRPr>
          </a:p>
          <a:p>
            <a:pPr eaLnBrk="1" hangingPunct="1"/>
            <a:r>
              <a:rPr lang="en-US" altLang="x-none" sz="1700">
                <a:latin typeface="Consolas" charset="0"/>
              </a:rPr>
              <a:t>	public VBox getRoot() {</a:t>
            </a:r>
          </a:p>
          <a:p>
            <a:pPr eaLnBrk="1" hangingPunct="1"/>
            <a:r>
              <a:rPr lang="en-US" altLang="x-none" sz="1700">
                <a:latin typeface="Consolas" charset="0"/>
              </a:rPr>
              <a:t>		return _root;</a:t>
            </a:r>
          </a:p>
          <a:p>
            <a:pPr eaLnBrk="1" hangingPunct="1"/>
            <a:r>
              <a:rPr lang="en-US" altLang="x-none" sz="1700">
                <a:latin typeface="Consolas" charset="0"/>
              </a:rPr>
              <a:t>	}</a:t>
            </a:r>
          </a:p>
          <a:p>
            <a:pPr eaLnBrk="1" hangingPunct="1"/>
            <a:endParaRPr lang="en-US" altLang="x-none" sz="1700">
              <a:latin typeface="Consolas" charset="0"/>
            </a:endParaRPr>
          </a:p>
          <a:p>
            <a:pPr eaLnBrk="1" hangingPunct="1"/>
            <a:r>
              <a:rPr lang="en-US" altLang="x-none" sz="1700">
                <a:latin typeface="Consolas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: </a:t>
            </a:r>
            <a:r>
              <a:rPr lang="en-US" altLang="x-none" dirty="0">
                <a:ea typeface="MS PGothic" charset="-128"/>
              </a:rPr>
              <a:t>Our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Class (4/4)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90650"/>
            <a:ext cx="5530850" cy="5402263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 startAt="2"/>
            </a:pPr>
            <a:r>
              <a:rPr lang="en-US" altLang="x-none" sz="2200" b="1" dirty="0">
                <a:ea typeface="MS PGothic" charset="-128"/>
              </a:rPr>
              <a:t>To write </a:t>
            </a:r>
            <a:r>
              <a:rPr lang="en-US" altLang="x-none" sz="22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200" b="1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b="1" dirty="0">
                <a:ea typeface="MS PGothic" charset="-128"/>
              </a:rPr>
              <a:t>class: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 startAt="3"/>
            </a:pPr>
            <a:r>
              <a:rPr lang="en-US" altLang="x-none" sz="2200" dirty="0">
                <a:ea typeface="MS PGothic" charset="-128"/>
              </a:rPr>
              <a:t>Instantiate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200" dirty="0">
                <a:ea typeface="MS PGothic" charset="-128"/>
              </a:rPr>
              <a:t> and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200" dirty="0">
                <a:ea typeface="MS PGothic" charset="-128"/>
              </a:rPr>
              <a:t>, passing in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String</a:t>
            </a:r>
            <a:r>
              <a:rPr lang="en-US" altLang="x-none" sz="2200" dirty="0">
                <a:ea typeface="MS PGothic" charset="-128"/>
              </a:rPr>
              <a:t> representations of text we want displayed</a:t>
            </a:r>
          </a:p>
          <a:p>
            <a:pPr marL="1098550" lvl="1" indent="-514350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000" dirty="0">
                <a:solidFill>
                  <a:srgbClr val="0000FF"/>
                </a:solidFill>
                <a:latin typeface="Consolas" charset="0"/>
              </a:rPr>
              <a:t>_label </a:t>
            </a:r>
            <a:r>
              <a:rPr lang="en-US" altLang="x-none" sz="2000" dirty="0"/>
              <a:t>is </a:t>
            </a:r>
            <a:r>
              <a:rPr lang="en-US" altLang="x-none" sz="2000" u="sng" dirty="0"/>
              <a:t>an instance variable</a:t>
            </a:r>
            <a:r>
              <a:rPr lang="en-US" altLang="x-none" sz="2000" dirty="0"/>
              <a:t> because need to access it elsewhere in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</a:rPr>
              <a:t>P.O.</a:t>
            </a:r>
            <a:r>
              <a:rPr lang="en-US" altLang="x-none" sz="2000" dirty="0"/>
              <a:t> to change its color</a:t>
            </a:r>
            <a:endParaRPr lang="en-US" altLang="x-none" sz="2000" u="sng" dirty="0"/>
          </a:p>
          <a:p>
            <a:pPr marL="1098550" lvl="1" indent="-514350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000" dirty="0" err="1">
                <a:solidFill>
                  <a:srgbClr val="0000FF"/>
                </a:solidFill>
                <a:latin typeface="Consolas" charset="0"/>
              </a:rPr>
              <a:t>btn</a:t>
            </a:r>
            <a:r>
              <a:rPr lang="en-US" altLang="x-none" sz="2000" dirty="0"/>
              <a:t> is a </a:t>
            </a:r>
            <a:r>
              <a:rPr lang="en-US" altLang="x-none" sz="2000" u="sng" dirty="0"/>
              <a:t>local variable</a:t>
            </a:r>
            <a:r>
              <a:rPr lang="en-US" altLang="x-none" sz="2000" b="1" dirty="0"/>
              <a:t> </a:t>
            </a:r>
            <a:r>
              <a:rPr lang="en-US" altLang="x-none" sz="2000" dirty="0"/>
              <a:t>because only need to access it from within constructor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lphaUcPeriod" startAt="3"/>
            </a:pPr>
            <a:r>
              <a:rPr lang="en-US" altLang="x-none" sz="2200" dirty="0">
                <a:solidFill>
                  <a:srgbClr val="FF0000"/>
                </a:solidFill>
                <a:ea typeface="MS PGothic" charset="-128"/>
              </a:rPr>
              <a:t>Add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solidFill>
                  <a:srgbClr val="FF0000"/>
                </a:solidFill>
                <a:ea typeface="MS PGothic" charset="-128"/>
              </a:rPr>
              <a:t>and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solidFill>
                  <a:srgbClr val="FF0000"/>
                </a:solidFill>
                <a:ea typeface="MS PGothic" charset="-128"/>
              </a:rPr>
              <a:t>as children of root</a:t>
            </a:r>
          </a:p>
          <a:p>
            <a:pPr marL="1098550" lvl="1" indent="-514350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root.setSpacing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(8)</a:t>
            </a:r>
            <a:r>
              <a:rPr lang="en-US" altLang="x-none" sz="2000" dirty="0"/>
              <a:t> </a:t>
            </a:r>
            <a:r>
              <a:rPr lang="en-US" altLang="x-none" sz="2000" dirty="0">
                <a:solidFill>
                  <a:srgbClr val="FF0000"/>
                </a:solidFill>
              </a:rPr>
              <a:t>is optional but creates a nice vertical distance between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000" dirty="0">
                <a:solidFill>
                  <a:srgbClr val="0000FF"/>
                </a:solidFill>
              </a:rPr>
              <a:t> </a:t>
            </a:r>
            <a:r>
              <a:rPr lang="en-US" altLang="x-none" sz="2000" dirty="0">
                <a:solidFill>
                  <a:srgbClr val="FF0000"/>
                </a:solidFill>
              </a:rPr>
              <a:t>and</a:t>
            </a:r>
            <a:r>
              <a:rPr lang="en-US" altLang="x-none" sz="2000" dirty="0"/>
              <a:t>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endParaRPr lang="en-US" altLang="x-none" sz="20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91238" y="1270000"/>
            <a:ext cx="6100762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 dirty="0">
                <a:latin typeface="Consolas" charset="0"/>
              </a:rPr>
              <a:t>public class </a:t>
            </a:r>
            <a:r>
              <a:rPr lang="en-US" altLang="x-none" sz="1700" dirty="0" err="1">
                <a:latin typeface="Consolas" charset="0"/>
              </a:rPr>
              <a:t>PaneOrganizer</a:t>
            </a:r>
            <a:r>
              <a:rPr lang="en-US" altLang="x-none" sz="1700" dirty="0">
                <a:latin typeface="Consolas" charset="0"/>
              </a:rPr>
              <a:t>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private </a:t>
            </a:r>
            <a:r>
              <a:rPr lang="en-US" altLang="x-none" sz="1700" dirty="0" err="1">
                <a:latin typeface="Consolas" charset="0"/>
              </a:rPr>
              <a:t>VBox</a:t>
            </a:r>
            <a:r>
              <a:rPr lang="en-US" altLang="x-none" sz="1700" dirty="0">
                <a:latin typeface="Consolas" charset="0"/>
              </a:rPr>
              <a:t> _root;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private Label _label;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public </a:t>
            </a:r>
            <a:r>
              <a:rPr lang="en-US" altLang="x-none" sz="1700" dirty="0" err="1">
                <a:latin typeface="Consolas" charset="0"/>
              </a:rPr>
              <a:t>PaneOrganizer</a:t>
            </a:r>
            <a:r>
              <a:rPr lang="en-US" altLang="x-none" sz="17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_root = new </a:t>
            </a:r>
            <a:r>
              <a:rPr lang="en-US" altLang="x-none" sz="1700" dirty="0" err="1">
                <a:latin typeface="Consolas" charset="0"/>
              </a:rPr>
              <a:t>VBox</a:t>
            </a:r>
            <a:r>
              <a:rPr lang="en-US" altLang="x-none" sz="1700" dirty="0"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_label = new Label(</a:t>
            </a:r>
            <a:r>
              <a:rPr lang="en-US" altLang="en-US" sz="1700" dirty="0">
                <a:latin typeface="Consolas" charset="0"/>
              </a:rPr>
              <a:t>“</a:t>
            </a:r>
            <a:r>
              <a:rPr lang="en-US" altLang="x-none" sz="1700" dirty="0">
                <a:latin typeface="Consolas" charset="0"/>
              </a:rPr>
              <a:t>CS15 Rocks!</a:t>
            </a:r>
            <a:r>
              <a:rPr lang="en-US" altLang="en-US" sz="1700" dirty="0">
                <a:latin typeface="Consolas" charset="0"/>
              </a:rPr>
              <a:t>”</a:t>
            </a:r>
            <a:r>
              <a:rPr lang="en-US" altLang="x-none" sz="17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Button </a:t>
            </a:r>
            <a:r>
              <a:rPr lang="en-US" altLang="x-none" sz="1700" dirty="0" err="1">
                <a:latin typeface="Consolas" charset="0"/>
              </a:rPr>
              <a:t>btn</a:t>
            </a:r>
            <a:r>
              <a:rPr lang="en-US" altLang="x-none" sz="1700" dirty="0">
                <a:latin typeface="Consolas" charset="0"/>
              </a:rPr>
              <a:t> = new Button(</a:t>
            </a:r>
            <a:r>
              <a:rPr lang="en-US" altLang="en-US" sz="1700" dirty="0">
                <a:latin typeface="Consolas" charset="0"/>
              </a:rPr>
              <a:t>“</a:t>
            </a:r>
            <a:r>
              <a:rPr lang="en-US" altLang="x-none" sz="1700" dirty="0">
                <a:latin typeface="Consolas" charset="0"/>
              </a:rPr>
              <a:t>Random 		    Color</a:t>
            </a:r>
            <a:r>
              <a:rPr lang="en-US" altLang="en-US" sz="1700" dirty="0">
                <a:latin typeface="Consolas" charset="0"/>
              </a:rPr>
              <a:t>”</a:t>
            </a:r>
            <a:r>
              <a:rPr lang="en-US" altLang="x-none" sz="1700" dirty="0">
                <a:latin typeface="Consolas" charset="0"/>
              </a:rPr>
              <a:t>);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				_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root.getChildren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().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addAll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	    _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label,btn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	_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root.setSpacing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(8);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	</a:t>
            </a:r>
            <a:r>
              <a:rPr lang="en-US" altLang="x-none" sz="1700" dirty="0" err="1">
                <a:solidFill>
                  <a:schemeClr val="bg1"/>
                </a:solidFill>
                <a:latin typeface="Consolas" charset="0"/>
              </a:rPr>
              <a:t>btn.setOnAc</a:t>
            </a:r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	public </a:t>
            </a:r>
            <a:r>
              <a:rPr lang="en-US" altLang="x-none" sz="1700" dirty="0" err="1">
                <a:latin typeface="Consolas" charset="0"/>
              </a:rPr>
              <a:t>VBox</a:t>
            </a:r>
            <a:r>
              <a:rPr lang="en-US" altLang="x-none" sz="1700" dirty="0">
                <a:latin typeface="Consolas" charset="0"/>
              </a:rPr>
              <a:t> </a:t>
            </a:r>
            <a:r>
              <a:rPr lang="en-US" altLang="x-none" sz="1700" dirty="0" err="1">
                <a:latin typeface="Consolas" charset="0"/>
              </a:rPr>
              <a:t>getRoot</a:t>
            </a:r>
            <a:r>
              <a:rPr lang="en-US" altLang="x-none" sz="17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return _root;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Process: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endParaRPr lang="en-US" altLang="x-none" dirty="0">
              <a:ea typeface="MS PGothic" charset="-128"/>
            </a:endParaRPr>
          </a:p>
        </p:txBody>
      </p:sp>
      <p:sp>
        <p:nvSpPr>
          <p:cNvPr id="157698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6186488" cy="5032375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 dirty="0">
                <a:ea typeface="MS PGothic" charset="-128"/>
              </a:rPr>
              <a:t>Create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App</a:t>
            </a:r>
            <a:r>
              <a:rPr lang="en-US" altLang="x-none" sz="2500" dirty="0">
                <a:ea typeface="MS PGothic" charset="-128"/>
              </a:rPr>
              <a:t> class that extends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javafx.application.Application</a:t>
            </a:r>
            <a:r>
              <a:rPr lang="en-US" altLang="x-none" sz="2500" dirty="0">
                <a:ea typeface="MS PGothic" charset="-128"/>
              </a:rPr>
              <a:t> and implements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start</a:t>
            </a:r>
            <a:r>
              <a:rPr lang="en-US" altLang="x-none" sz="2500" dirty="0">
                <a:ea typeface="MS PGothic" charset="-128"/>
              </a:rPr>
              <a:t> (where you set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500" dirty="0">
                <a:ea typeface="MS PGothic" charset="-128"/>
              </a:rPr>
              <a:t>!)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 dirty="0">
                <a:ea typeface="MS PGothic" charset="-128"/>
              </a:rPr>
              <a:t>Create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500" dirty="0">
                <a:ea typeface="MS PGothic" charset="-128"/>
              </a:rPr>
              <a:t> class that instantiates root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and provides public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getRoot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method to return the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500" dirty="0">
                <a:ea typeface="MS PGothic" charset="-128"/>
              </a:rPr>
              <a:t>. In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500" dirty="0">
                <a:ea typeface="MS PGothic" charset="-128"/>
              </a:rPr>
              <a:t>, instantiate a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and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and add them as children of root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Set up a custom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that changes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ja-JP" altLang="en-US" sz="2500">
                <a:solidFill>
                  <a:srgbClr val="FF0000"/>
                </a:solidFill>
                <a:ea typeface="MS PGothic" charset="-128"/>
              </a:rPr>
              <a:t>’</a:t>
            </a:r>
            <a:r>
              <a:rPr lang="en-US" altLang="ja-JP" sz="2500" dirty="0">
                <a:solidFill>
                  <a:srgbClr val="FF0000"/>
                </a:solidFill>
                <a:ea typeface="MS PGothic" charset="-128"/>
              </a:rPr>
              <a:t>s color each time </a:t>
            </a:r>
            <a:r>
              <a:rPr lang="en-US" altLang="ja-JP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ja-JP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ja-JP" sz="2500" dirty="0">
                <a:solidFill>
                  <a:srgbClr val="FF0000"/>
                </a:solidFill>
                <a:ea typeface="MS PGothic" charset="-128"/>
              </a:rPr>
              <a:t>is clicked, and register </a:t>
            </a:r>
            <a:r>
              <a:rPr lang="en-US" altLang="ja-JP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ja-JP" sz="2500" dirty="0">
                <a:solidFill>
                  <a:srgbClr val="FF0000"/>
                </a:solidFill>
                <a:ea typeface="MS PGothic" charset="-128"/>
              </a:rPr>
              <a:t> with this new </a:t>
            </a:r>
            <a:r>
              <a:rPr lang="en-US" altLang="ja-JP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endParaRPr lang="en-US" altLang="x-none" sz="2500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</p:txBody>
      </p:sp>
      <p:pic>
        <p:nvPicPr>
          <p:cNvPr id="157699" name="Shape 13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01900"/>
            <a:ext cx="384175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7700" name="Shape 136"/>
          <p:cNvCxnSpPr>
            <a:cxnSpLocks noChangeShapeType="1"/>
          </p:cNvCxnSpPr>
          <p:nvPr/>
        </p:nvCxnSpPr>
        <p:spPr bwMode="auto">
          <a:xfrm flipH="1">
            <a:off x="9661525" y="1785938"/>
            <a:ext cx="820738" cy="7159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Shape 137"/>
          <p:cNvSpPr txBox="1"/>
          <p:nvPr/>
        </p:nvSpPr>
        <p:spPr>
          <a:xfrm>
            <a:off x="10121900" y="1301750"/>
            <a:ext cx="1703388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Stage</a:t>
            </a:r>
          </a:p>
        </p:txBody>
      </p:sp>
      <p:cxnSp>
        <p:nvCxnSpPr>
          <p:cNvPr id="157702" name="Shape 138"/>
          <p:cNvCxnSpPr>
            <a:cxnSpLocks noChangeShapeType="1"/>
          </p:cNvCxnSpPr>
          <p:nvPr/>
        </p:nvCxnSpPr>
        <p:spPr bwMode="auto">
          <a:xfrm flipH="1" flipV="1">
            <a:off x="9661526" y="4872038"/>
            <a:ext cx="983283" cy="430213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" name="Shape 139"/>
          <p:cNvSpPr txBox="1"/>
          <p:nvPr/>
        </p:nvSpPr>
        <p:spPr>
          <a:xfrm>
            <a:off x="10283825" y="5175250"/>
            <a:ext cx="1703388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Scene</a:t>
            </a:r>
          </a:p>
        </p:txBody>
      </p:sp>
      <p:sp>
        <p:nvSpPr>
          <p:cNvPr id="9" name="Shape 140"/>
          <p:cNvSpPr txBox="1"/>
          <p:nvPr/>
        </p:nvSpPr>
        <p:spPr>
          <a:xfrm>
            <a:off x="7953375" y="5175250"/>
            <a:ext cx="1703388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Pane (eg. Vbox)</a:t>
            </a:r>
          </a:p>
        </p:txBody>
      </p:sp>
      <p:cxnSp>
        <p:nvCxnSpPr>
          <p:cNvPr id="157705" name="Shape 141"/>
          <p:cNvCxnSpPr>
            <a:cxnSpLocks noChangeShapeType="1"/>
          </p:cNvCxnSpPr>
          <p:nvPr/>
        </p:nvCxnSpPr>
        <p:spPr bwMode="auto">
          <a:xfrm rot="10800000">
            <a:off x="8281988" y="4586288"/>
            <a:ext cx="96837" cy="7159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7706" name="Shape 142"/>
          <p:cNvCxnSpPr>
            <a:cxnSpLocks noChangeShapeType="1"/>
          </p:cNvCxnSpPr>
          <p:nvPr/>
        </p:nvCxnSpPr>
        <p:spPr bwMode="auto">
          <a:xfrm flipV="1">
            <a:off x="7402513" y="4041776"/>
            <a:ext cx="762482" cy="13128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" name="Shape 143"/>
          <p:cNvSpPr txBox="1"/>
          <p:nvPr/>
        </p:nvSpPr>
        <p:spPr>
          <a:xfrm>
            <a:off x="6850063" y="5354638"/>
            <a:ext cx="1103312" cy="588962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Button</a:t>
            </a:r>
          </a:p>
        </p:txBody>
      </p:sp>
      <p:sp>
        <p:nvSpPr>
          <p:cNvPr id="13" name="Shape 144"/>
          <p:cNvSpPr txBox="1"/>
          <p:nvPr/>
        </p:nvSpPr>
        <p:spPr>
          <a:xfrm>
            <a:off x="6350000" y="2979738"/>
            <a:ext cx="976313" cy="48418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Label</a:t>
            </a:r>
          </a:p>
        </p:txBody>
      </p:sp>
      <p:cxnSp>
        <p:nvCxnSpPr>
          <p:cNvPr id="157709" name="Shape 145"/>
          <p:cNvCxnSpPr>
            <a:cxnSpLocks noChangeShapeType="1"/>
          </p:cNvCxnSpPr>
          <p:nvPr/>
        </p:nvCxnSpPr>
        <p:spPr bwMode="auto">
          <a:xfrm>
            <a:off x="7189788" y="3214688"/>
            <a:ext cx="763587" cy="11430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itle 1"/>
          <p:cNvSpPr>
            <a:spLocks noGrp="1"/>
          </p:cNvSpPr>
          <p:nvPr>
            <p:ph type="title"/>
          </p:nvPr>
        </p:nvSpPr>
        <p:spPr>
          <a:xfrm>
            <a:off x="838200" y="-28779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Responding to User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431721"/>
            <a:ext cx="7764463" cy="43513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x-none" sz="3000" dirty="0">
                <a:ea typeface="MS PGothic" charset="-128"/>
              </a:rPr>
              <a:t>Need a way to </a:t>
            </a:r>
            <a:r>
              <a:rPr lang="en-US" altLang="x-none" sz="3000" dirty="0">
                <a:solidFill>
                  <a:srgbClr val="FF0000"/>
                </a:solidFill>
                <a:ea typeface="MS PGothic" charset="-128"/>
              </a:rPr>
              <a:t>respond</a:t>
            </a:r>
            <a:r>
              <a:rPr lang="en-US" altLang="x-none" sz="3000" dirty="0">
                <a:ea typeface="MS PGothic" charset="-128"/>
              </a:rPr>
              <a:t> to stimulus of </a:t>
            </a:r>
            <a:r>
              <a:rPr lang="en-US" altLang="x-none" sz="3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30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3000" dirty="0">
                <a:ea typeface="MS PGothic" charset="-128"/>
              </a:rPr>
              <a:t>being clicked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x-none" sz="3000" dirty="0">
                <a:ea typeface="MS PGothic" charset="-128"/>
              </a:rPr>
              <a:t>We refer to this as </a:t>
            </a:r>
            <a:r>
              <a:rPr lang="en-US" altLang="x-none" sz="3000" b="1" dirty="0">
                <a:ea typeface="MS PGothic" charset="-128"/>
              </a:rPr>
              <a:t>Event Handling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2600" dirty="0"/>
              <a:t>a source (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Node</a:t>
            </a:r>
            <a:r>
              <a:rPr lang="en-US" altLang="x-none" sz="2600" dirty="0"/>
              <a:t>), such as a</a:t>
            </a:r>
            <a:r>
              <a:rPr lang="en-US" altLang="x-none" sz="2600" dirty="0">
                <a:solidFill>
                  <a:srgbClr val="0000FF"/>
                </a:solidFill>
              </a:rPr>
              <a:t>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600" dirty="0"/>
              <a:t>, generates an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Event</a:t>
            </a:r>
            <a:r>
              <a:rPr lang="en-US" altLang="x-none" sz="2600" dirty="0"/>
              <a:t> (such as a mouse click) and notifies all registered 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600" dirty="0"/>
              <a:t> objects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600" dirty="0"/>
              <a:t> is an interface, so all classes that implement 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600" dirty="0"/>
              <a:t> must implement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handle(Event event)</a:t>
            </a:r>
            <a:r>
              <a:rPr lang="en-US" altLang="x-none" sz="2600" dirty="0"/>
              <a:t> method, which defines response to event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600" dirty="0"/>
              <a:t>note that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handle(Event event)</a:t>
            </a:r>
            <a:r>
              <a:rPr lang="en-US" altLang="x-none" sz="2600" dirty="0"/>
              <a:t> is called by JavaFX, not the programmer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 typeface="Courier New" charset="0"/>
              <a:buNone/>
            </a:pPr>
            <a:endParaRPr lang="en-US" altLang="x-none" sz="2600" dirty="0"/>
          </a:p>
        </p:txBody>
      </p:sp>
      <p:pic>
        <p:nvPicPr>
          <p:cNvPr id="158723" name="Shape 2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38" y="2501900"/>
            <a:ext cx="384175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4" name="Shape 276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650" y="3513138"/>
            <a:ext cx="927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5" name="Shape 275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413" y="3800475"/>
            <a:ext cx="4572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itle 1"/>
          <p:cNvSpPr>
            <a:spLocks noGrp="1"/>
          </p:cNvSpPr>
          <p:nvPr>
            <p:ph type="title"/>
          </p:nvPr>
        </p:nvSpPr>
        <p:spPr>
          <a:xfrm>
            <a:off x="838200" y="-124868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dirty="0" err="1">
                <a:ea typeface="MS PGothic" charset="-128"/>
              </a:rPr>
              <a:t>s</a:t>
            </a:r>
            <a:r>
              <a:rPr lang="en-US" altLang="x-none" dirty="0">
                <a:ea typeface="MS PGothic" charset="-128"/>
              </a:rPr>
              <a:t>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1099095"/>
            <a:ext cx="12117388" cy="5420975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4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400" dirty="0">
                <a:ea typeface="MS PGothic" charset="-128"/>
              </a:rPr>
              <a:t>click causes JavaFX to generate a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javafx.event.ActionEvent</a:t>
            </a:r>
            <a:endParaRPr lang="en-US" altLang="x-none" sz="2400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  <a:p>
            <a:pPr lvl="1" eaLnBrk="1" hangingPunct="1">
              <a:buClr>
                <a:schemeClr val="tx1"/>
              </a:buClr>
              <a:buSzPct val="130000"/>
            </a:pP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ActionEvent</a:t>
            </a:r>
            <a:r>
              <a:rPr lang="en-US" altLang="x-none" sz="2000" dirty="0">
                <a:solidFill>
                  <a:srgbClr val="0000FF"/>
                </a:solidFill>
              </a:rPr>
              <a:t> </a:t>
            </a:r>
            <a:r>
              <a:rPr lang="en-US" altLang="x-none" sz="2000" dirty="0"/>
              <a:t>is only one of many JavaFX </a:t>
            </a: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EventType</a:t>
            </a:r>
            <a:r>
              <a:rPr lang="en-US" altLang="x-none" sz="2000" dirty="0" err="1">
                <a:ea typeface="MS PGothic" charset="-128"/>
              </a:rPr>
              <a:t>s</a:t>
            </a:r>
            <a:r>
              <a:rPr lang="en-US" altLang="x-none" sz="2000" dirty="0">
                <a:ea typeface="MS PGothic" charset="-128"/>
              </a:rPr>
              <a:t> that are subclasses of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Event</a:t>
            </a:r>
            <a:r>
              <a:rPr lang="en-US" altLang="x-none" sz="2000" dirty="0">
                <a:solidFill>
                  <a:srgbClr val="0000FF"/>
                </a:solidFill>
              </a:rPr>
              <a:t> </a:t>
            </a:r>
            <a:r>
              <a:rPr lang="en-US" altLang="x-none" sz="2000" dirty="0">
                <a:ea typeface="MS PGothic" charset="-128"/>
              </a:rPr>
              <a:t>class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x-none" sz="2400" dirty="0">
                <a:ea typeface="MS PGothic" charset="-128"/>
              </a:rPr>
              <a:t>Classes that implement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400" dirty="0">
                <a:ea typeface="MS PGothic" charset="-128"/>
              </a:rPr>
              <a:t> interface can polymorphically handle any subclass of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Event</a:t>
            </a:r>
          </a:p>
          <a:p>
            <a:pPr lvl="1" eaLnBrk="1" hangingPunct="1">
              <a:buClr>
                <a:schemeClr val="tx1"/>
              </a:buClr>
              <a:buSzPct val="130000"/>
            </a:pPr>
            <a:r>
              <a:rPr lang="en-US" altLang="x-none" sz="2000" dirty="0"/>
              <a:t>when a class implements </a:t>
            </a:r>
            <a:r>
              <a:rPr lang="en-US" altLang="x-none" sz="2000" dirty="0" err="1">
                <a:solidFill>
                  <a:srgbClr val="0000FF"/>
                </a:solidFill>
              </a:rPr>
              <a:t>EventHandler</a:t>
            </a:r>
            <a:r>
              <a:rPr lang="en-US" altLang="x-none" sz="2000" dirty="0">
                <a:solidFill>
                  <a:srgbClr val="0000FF"/>
                </a:solidFill>
              </a:rPr>
              <a:t> </a:t>
            </a:r>
            <a:r>
              <a:rPr lang="en-US" altLang="x-none" sz="2000" dirty="0"/>
              <a:t>interface, it must specify what type of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Event</a:t>
            </a:r>
            <a:r>
              <a:rPr lang="en-US" altLang="x-none" sz="2000" dirty="0"/>
              <a:t> it should know how to handle</a:t>
            </a:r>
          </a:p>
          <a:p>
            <a:pPr lvl="1" eaLnBrk="1" hangingPunct="1">
              <a:buClr>
                <a:schemeClr val="tx1"/>
              </a:buClr>
              <a:buSzPct val="130000"/>
            </a:pPr>
            <a:r>
              <a:rPr lang="en-US" altLang="x-none" sz="2000" dirty="0"/>
              <a:t>how do we do this?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4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400" dirty="0">
                <a:ea typeface="MS PGothic" charset="-128"/>
              </a:rPr>
              <a:t>interface declared as: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public</a:t>
            </a:r>
            <a:r>
              <a:rPr lang="en-US" altLang="x-none" sz="1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interface</a:t>
            </a:r>
            <a:r>
              <a:rPr lang="en-US" altLang="x-none" sz="16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&lt;T</a:t>
            </a:r>
            <a:r>
              <a:rPr lang="en-US" altLang="x-none" sz="1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extends</a:t>
            </a:r>
            <a:r>
              <a:rPr lang="en-US" altLang="x-none" sz="1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Event&gt;…</a:t>
            </a:r>
          </a:p>
          <a:p>
            <a:pPr lvl="1" eaLnBrk="1" hangingPunct="1">
              <a:buClr>
                <a:schemeClr val="tx1"/>
              </a:buClr>
              <a:buSzPct val="130000"/>
            </a:pPr>
            <a:r>
              <a:rPr lang="en-US" altLang="x-none" sz="2000" dirty="0"/>
              <a:t>the code inside literal &lt; &gt; is known as a </a:t>
            </a:r>
            <a:r>
              <a:rPr lang="en-US" altLang="en-US" sz="2000" dirty="0"/>
              <a:t>“</a:t>
            </a:r>
            <a:r>
              <a:rPr lang="en-US" altLang="x-none" sz="2000" dirty="0"/>
              <a:t>generic parameter</a:t>
            </a:r>
            <a:r>
              <a:rPr lang="en-US" altLang="en-US" sz="2000" dirty="0"/>
              <a:t>” – this is magic for now</a:t>
            </a:r>
          </a:p>
          <a:p>
            <a:pPr lvl="1" eaLnBrk="1" hangingPunct="1">
              <a:buClr>
                <a:schemeClr val="tx1"/>
              </a:buClr>
              <a:buSzPct val="130000"/>
            </a:pPr>
            <a:r>
              <a:rPr lang="en-US" altLang="x-none" sz="2000" dirty="0"/>
              <a:t>lets you </a:t>
            </a:r>
            <a:r>
              <a:rPr lang="en-US" altLang="x-none" sz="2000" dirty="0">
                <a:solidFill>
                  <a:srgbClr val="FF0000"/>
                </a:solidFill>
              </a:rPr>
              <a:t>specialize</a:t>
            </a:r>
            <a:r>
              <a:rPr lang="en-US" altLang="x-none" sz="2000" dirty="0"/>
              <a:t> the interface to deal in all its methods only with a specialized subclass of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Event</a:t>
            </a:r>
          </a:p>
          <a:p>
            <a:pPr lvl="1" eaLnBrk="1" hangingPunct="1">
              <a:buClr>
                <a:schemeClr val="tx1"/>
              </a:buClr>
              <a:buSzPct val="130000"/>
            </a:pPr>
            <a:r>
              <a:rPr lang="en-US" altLang="x-none" sz="2000" dirty="0"/>
              <a:t>forces</a:t>
            </a:r>
            <a:r>
              <a:rPr lang="en-US" altLang="x-none" sz="2000" i="1" dirty="0"/>
              <a:t> you</a:t>
            </a:r>
            <a:r>
              <a:rPr lang="en-US" altLang="x-none" sz="2000" dirty="0"/>
              <a:t> to replace what is inside the literal &lt; &gt; with some subclass of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Event</a:t>
            </a:r>
            <a:r>
              <a:rPr lang="en-US" altLang="x-none" sz="2000" dirty="0"/>
              <a:t>, such as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ActionEvent</a:t>
            </a:r>
            <a:r>
              <a:rPr lang="en-US" altLang="x-none" sz="2000" dirty="0">
                <a:latin typeface="Consolas" charset="0"/>
                <a:ea typeface="MS PGothic" charset="-128"/>
              </a:rPr>
              <a:t>,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000" dirty="0"/>
              <a:t>whenever </a:t>
            </a:r>
            <a:r>
              <a:rPr lang="en-US" altLang="x-none" sz="2000" i="1" dirty="0"/>
              <a:t>you</a:t>
            </a:r>
            <a:r>
              <a:rPr lang="en-US" altLang="x-none" sz="2000" dirty="0"/>
              <a:t> write a class that implements </a:t>
            </a: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000" dirty="0">
                <a:solidFill>
                  <a:srgbClr val="0000FF"/>
                </a:solidFill>
              </a:rPr>
              <a:t> </a:t>
            </a:r>
            <a:r>
              <a:rPr lang="en-US" altLang="x-none" sz="2000" dirty="0"/>
              <a:t>interface (next slide)</a:t>
            </a:r>
            <a:endParaRPr lang="en-US" altLang="x-none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>
                <a:ea typeface="MS PGothic" charset="-128"/>
              </a:rPr>
              <a:t>s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5913"/>
            <a:ext cx="5013325" cy="5272087"/>
          </a:xfrm>
        </p:spPr>
        <p:txBody>
          <a:bodyPr/>
          <a:lstStyle/>
          <a:p>
            <a:pPr eaLnBrk="1" hangingPunct="1"/>
            <a:r>
              <a:rPr lang="en-US" altLang="x-none" sz="2400" dirty="0">
                <a:ea typeface="MS PGothic" charset="-128"/>
              </a:rPr>
              <a:t>We can create an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400" dirty="0">
                <a:ea typeface="MS PGothic" charset="-128"/>
              </a:rPr>
              <a:t> and call it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2400" dirty="0">
                <a:ea typeface="MS PGothic" charset="-128"/>
              </a:rPr>
              <a:t> </a:t>
            </a:r>
          </a:p>
          <a:p>
            <a:pPr eaLnBrk="1" hangingPunct="1"/>
            <a:r>
              <a:rPr lang="en-US" altLang="x-none" sz="2400" dirty="0">
                <a:ea typeface="MS PGothic" charset="-128"/>
              </a:rPr>
              <a:t>This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400" dirty="0">
                <a:ea typeface="MS PGothic" charset="-128"/>
              </a:rPr>
              <a:t> will handle an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ActionEvent</a:t>
            </a:r>
            <a:r>
              <a:rPr lang="en-US" altLang="x-none" sz="2400" dirty="0">
                <a:ea typeface="MS PGothic" charset="-128"/>
              </a:rPr>
              <a:t>, meaning that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2400" dirty="0">
                <a:ea typeface="MS PGothic" charset="-128"/>
              </a:rPr>
              <a:t> will implement the </a:t>
            </a:r>
            <a:r>
              <a:rPr lang="en-US" altLang="en-US" sz="2400" dirty="0">
                <a:ea typeface="MS PGothic" charset="-128"/>
              </a:rPr>
              <a:t>“</a:t>
            </a:r>
            <a:r>
              <a:rPr lang="en-US" altLang="ja-JP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ja-JP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&lt;</a:t>
            </a:r>
            <a:r>
              <a:rPr lang="en-US" altLang="ja-JP" sz="24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ActionEvent</a:t>
            </a:r>
            <a:r>
              <a:rPr lang="en-US" altLang="ja-JP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&gt;</a:t>
            </a:r>
            <a:r>
              <a:rPr lang="en-US" altLang="en-US" sz="2400" dirty="0">
                <a:ea typeface="MS PGothic" charset="-128"/>
              </a:rPr>
              <a:t>”</a:t>
            </a:r>
            <a:r>
              <a:rPr lang="en-US" altLang="ja-JP" sz="2400" dirty="0">
                <a:ea typeface="MS PGothic" charset="-128"/>
              </a:rPr>
              <a:t> interface </a:t>
            </a:r>
          </a:p>
          <a:p>
            <a:pPr lvl="1" eaLnBrk="1" hangingPunct="1"/>
            <a:r>
              <a:rPr lang="en-US" altLang="x-none" sz="1800" dirty="0"/>
              <a:t>literally, </a:t>
            </a:r>
            <a:r>
              <a:rPr lang="en-US" altLang="en-US" sz="1800" dirty="0"/>
              <a:t>“</a:t>
            </a:r>
            <a:r>
              <a:rPr lang="en-US" altLang="x-none" sz="1800" dirty="0"/>
              <a:t>&lt;  &gt;</a:t>
            </a:r>
            <a:r>
              <a:rPr lang="en-US" altLang="en-US" sz="1800" dirty="0"/>
              <a:t>”</a:t>
            </a:r>
            <a:r>
              <a:rPr lang="en-US" altLang="x-none" sz="1800" dirty="0"/>
              <a:t> included!!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936459" y="1371043"/>
            <a:ext cx="7510462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public class 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ClickHandler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 implements </a:t>
            </a:r>
            <a:r>
              <a:rPr lang="en-US" altLang="x-none" sz="1600" b="1" dirty="0" err="1">
                <a:solidFill>
                  <a:srgbClr val="FF0000"/>
                </a:solidFill>
                <a:latin typeface="Consolas" charset="0"/>
              </a:rPr>
              <a:t>EventHandler</a:t>
            </a:r>
            <a:r>
              <a:rPr lang="en-US" altLang="x-none" sz="1600" b="1" dirty="0">
                <a:solidFill>
                  <a:srgbClr val="FF0000"/>
                </a:solidFill>
                <a:latin typeface="Consolas" charset="0"/>
              </a:rPr>
              <a:t>&lt;</a:t>
            </a:r>
            <a:r>
              <a:rPr lang="en-US" altLang="x-none" sz="1600" b="1" dirty="0" err="1">
                <a:solidFill>
                  <a:srgbClr val="FF0000"/>
                </a:solidFill>
                <a:latin typeface="Consolas" charset="0"/>
              </a:rPr>
              <a:t>ActionEvent</a:t>
            </a:r>
            <a:r>
              <a:rPr lang="en-US" altLang="x-none" sz="1600" b="1" dirty="0">
                <a:solidFill>
                  <a:srgbClr val="FF0000"/>
                </a:solidFill>
                <a:latin typeface="Consolas" charset="0"/>
              </a:rPr>
              <a:t>&gt;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 {</a:t>
            </a:r>
          </a:p>
          <a:p>
            <a:pPr eaLnBrk="1" hangingPunct="1"/>
            <a:r>
              <a:rPr lang="en-US" altLang="x-none" sz="1600" dirty="0">
                <a:solidFill>
                  <a:srgbClr val="767171"/>
                </a:solidFill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600" dirty="0">
                <a:solidFill>
                  <a:srgbClr val="767171"/>
                </a:solidFill>
                <a:latin typeface="Consolas" charset="0"/>
              </a:rPr>
              <a:t>	</a:t>
            </a:r>
            <a:r>
              <a:rPr lang="en-US" altLang="x-none" sz="1600" dirty="0">
                <a:solidFill>
                  <a:schemeClr val="bg1"/>
                </a:solidFill>
                <a:latin typeface="Consolas" charset="0"/>
              </a:rPr>
              <a:t>public void handle(</a:t>
            </a:r>
            <a:r>
              <a:rPr lang="en-US" altLang="x-none" sz="1600" dirty="0" err="1">
                <a:solidFill>
                  <a:schemeClr val="bg1"/>
                </a:solidFill>
                <a:latin typeface="Consolas" charset="0"/>
              </a:rPr>
              <a:t>ActionEvent</a:t>
            </a:r>
            <a:r>
              <a:rPr lang="en-US" altLang="x-none" sz="1600" dirty="0">
                <a:solidFill>
                  <a:schemeClr val="bg1"/>
                </a:solidFill>
                <a:latin typeface="Consolas" charset="0"/>
              </a:rPr>
              <a:t> e) {</a:t>
            </a:r>
          </a:p>
          <a:p>
            <a:pPr eaLnBrk="1" hangingPunct="1"/>
            <a:r>
              <a:rPr lang="en-US" altLang="x-none" sz="1600" dirty="0">
                <a:solidFill>
                  <a:schemeClr val="bg1"/>
                </a:solidFill>
                <a:latin typeface="Consolas" charset="0"/>
              </a:rPr>
              <a:t>		//code to change _cs15Rocks Label</a:t>
            </a:r>
          </a:p>
          <a:p>
            <a:pPr eaLnBrk="1" hangingPunct="1"/>
            <a:r>
              <a:rPr lang="en-US" altLang="x-none" sz="1600" dirty="0">
                <a:solidFill>
                  <a:schemeClr val="bg1"/>
                </a:solidFill>
                <a:latin typeface="Consolas" charset="0"/>
              </a:rPr>
              <a:t>	}</a:t>
            </a:r>
          </a:p>
          <a:p>
            <a:pPr eaLnBrk="1" hangingPunct="1"/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}</a:t>
            </a:r>
            <a:endParaRPr lang="en-US" altLang="x-none" sz="1800" dirty="0">
              <a:solidFill>
                <a:srgbClr val="FF0000"/>
              </a:solidFill>
              <a:latin typeface="Consola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>
                <a:ea typeface="MS PGothic" charset="-128"/>
              </a:rPr>
              <a:t>s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5913"/>
            <a:ext cx="5013325" cy="54165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x-none" sz="2200" dirty="0">
                <a:ea typeface="MS PGothic" charset="-128"/>
              </a:rPr>
              <a:t>Our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ea typeface="MS PGothic" charset="-128"/>
              </a:rPr>
              <a:t>must implement </a:t>
            </a:r>
            <a:r>
              <a:rPr lang="en-US" altLang="x-none" sz="2200" dirty="0">
                <a:solidFill>
                  <a:srgbClr val="000000"/>
                </a:solidFill>
                <a:ea typeface="MS PGothic" charset="-128"/>
              </a:rPr>
              <a:t>the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handle(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ActionEvent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e)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  <a:sym typeface="Consolas" charset="0"/>
              </a:rPr>
              <a:t> </a:t>
            </a:r>
            <a:r>
              <a:rPr lang="en-US" altLang="x-none" sz="2200" dirty="0">
                <a:solidFill>
                  <a:srgbClr val="000000"/>
                </a:solidFill>
                <a:ea typeface="MS PGothic" charset="-128"/>
              </a:rPr>
              <a:t>method of the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solidFill>
                  <a:srgbClr val="000000"/>
                </a:solidFill>
                <a:ea typeface="MS PGothic" charset="-128"/>
              </a:rPr>
              <a:t>interface, which will specify the response to the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ActionEvent</a:t>
            </a:r>
            <a:r>
              <a:rPr lang="en-US" altLang="x-none" sz="2200" dirty="0">
                <a:solidFill>
                  <a:srgbClr val="000000"/>
                </a:solidFill>
                <a:ea typeface="MS PGothic" charset="-128"/>
              </a:rPr>
              <a:t> (in this case, a click)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1900" dirty="0">
                <a:solidFill>
                  <a:srgbClr val="000000"/>
                </a:solidFill>
              </a:rPr>
              <a:t>for now, you most likely won</a:t>
            </a:r>
            <a:r>
              <a:rPr lang="en-US" altLang="en-US" sz="1900" dirty="0">
                <a:solidFill>
                  <a:srgbClr val="000000"/>
                </a:solidFill>
              </a:rPr>
              <a:t>’</a:t>
            </a:r>
            <a:r>
              <a:rPr lang="en-US" altLang="x-none" sz="1900" dirty="0">
                <a:solidFill>
                  <a:srgbClr val="000000"/>
                </a:solidFill>
              </a:rPr>
              <a:t>t need to use the parameter </a:t>
            </a:r>
            <a:r>
              <a:rPr lang="en-US" altLang="x-none" sz="19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e  </a:t>
            </a:r>
            <a:endParaRPr lang="en-US" altLang="x-none" sz="19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80000"/>
              </a:lnSpc>
              <a:buFont typeface="Courier New" charset="0"/>
              <a:buNone/>
            </a:pPr>
            <a:endParaRPr lang="en-US" altLang="x-none" sz="100" dirty="0"/>
          </a:p>
          <a:p>
            <a:pPr eaLnBrk="1" hangingPunct="1">
              <a:lnSpc>
                <a:spcPct val="80000"/>
              </a:lnSpc>
            </a:pPr>
            <a:r>
              <a:rPr lang="en-US" altLang="x-none" sz="2200" dirty="0">
                <a:solidFill>
                  <a:srgbClr val="000000"/>
                </a:solidFill>
                <a:ea typeface="MS PGothic" charset="-128"/>
              </a:rPr>
              <a:t>To tell this new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ClickHandler</a:t>
            </a:r>
            <a:r>
              <a:rPr lang="en-US" altLang="x-none" sz="2200" dirty="0">
                <a:solidFill>
                  <a:srgbClr val="000000"/>
                </a:solidFill>
                <a:ea typeface="MS PGothic" charset="-128"/>
              </a:rPr>
              <a:t> to </a:t>
            </a:r>
            <a:r>
              <a:rPr lang="en-US" altLang="x-none" sz="2200" i="1" dirty="0">
                <a:solidFill>
                  <a:srgbClr val="000000"/>
                </a:solidFill>
                <a:ea typeface="MS PGothic" charset="-128"/>
              </a:rPr>
              <a:t>listen</a:t>
            </a:r>
            <a:r>
              <a:rPr lang="en-US" altLang="x-none" sz="2200" dirty="0">
                <a:solidFill>
                  <a:srgbClr val="000000"/>
                </a:solidFill>
                <a:ea typeface="MS PGothic" charset="-128"/>
              </a:rPr>
              <a:t> for the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Button</a:t>
            </a:r>
            <a:r>
              <a:rPr lang="en-US" altLang="en-US" sz="2200" dirty="0">
                <a:solidFill>
                  <a:srgbClr val="000000"/>
                </a:solidFill>
                <a:ea typeface="MS PGothic" charset="-128"/>
                <a:sym typeface="Consolas" charset="0"/>
              </a:rPr>
              <a:t>’</a:t>
            </a:r>
            <a:r>
              <a:rPr lang="en-US" altLang="ja-JP" sz="2200" dirty="0">
                <a:solidFill>
                  <a:srgbClr val="000000"/>
                </a:solidFill>
                <a:ea typeface="MS PGothic" charset="-128"/>
                <a:sym typeface="Consolas" charset="0"/>
              </a:rPr>
              <a:t>s</a:t>
            </a:r>
            <a:r>
              <a:rPr lang="en-US" altLang="ja-JP" sz="2200" dirty="0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ja-JP" sz="22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ActionEvent</a:t>
            </a:r>
            <a:r>
              <a:rPr lang="en-US" altLang="ja-JP" sz="2200" dirty="0">
                <a:solidFill>
                  <a:srgbClr val="000000"/>
                </a:solidFill>
                <a:ea typeface="MS PGothic" charset="-128"/>
              </a:rPr>
              <a:t>, </a:t>
            </a:r>
            <a:r>
              <a:rPr lang="en-US" altLang="ja-JP" sz="2200" b="1" i="1" dirty="0">
                <a:solidFill>
                  <a:srgbClr val="FF0000"/>
                </a:solidFill>
                <a:ea typeface="MS PGothic" charset="-128"/>
              </a:rPr>
              <a:t>register</a:t>
            </a:r>
            <a:r>
              <a:rPr lang="en-US" altLang="ja-JP" sz="2200" dirty="0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Button</a:t>
            </a:r>
            <a:r>
              <a:rPr lang="en-US" altLang="ja-JP" sz="2200" dirty="0">
                <a:solidFill>
                  <a:srgbClr val="000000"/>
                </a:solidFill>
                <a:ea typeface="MS PGothic" charset="-128"/>
              </a:rPr>
              <a:t> with the </a:t>
            </a:r>
            <a:r>
              <a:rPr lang="en-US" altLang="ja-JP" sz="22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ClickHandler</a:t>
            </a:r>
            <a:r>
              <a:rPr lang="en-US" altLang="ja-JP" sz="2200" dirty="0">
                <a:solidFill>
                  <a:srgbClr val="000000"/>
                </a:solidFill>
                <a:ea typeface="MS PGothic" charset="-128"/>
              </a:rPr>
              <a:t> by calling </a:t>
            </a:r>
            <a:r>
              <a:rPr lang="en-US" altLang="ja-JP" sz="22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btn.setOnAction</a:t>
            </a:r>
            <a:r>
              <a:rPr lang="de-DE" altLang="ja-JP" sz="2200" dirty="0">
                <a:ea typeface="MS PGothic" charset="-128"/>
                <a:sym typeface="Consolas" charset="0"/>
              </a:rPr>
              <a:t>, </a:t>
            </a:r>
            <a:r>
              <a:rPr lang="en-US" altLang="ja-JP" sz="2200" dirty="0">
                <a:ea typeface="MS PGothic" charset="-128"/>
              </a:rPr>
              <a:t>passing</a:t>
            </a:r>
            <a:r>
              <a:rPr lang="en-US" altLang="ja-JP" sz="2200" dirty="0">
                <a:solidFill>
                  <a:srgbClr val="000000"/>
                </a:solidFill>
                <a:ea typeface="MS PGothic" charset="-128"/>
              </a:rPr>
              <a:t> in an instance of our </a:t>
            </a:r>
            <a:r>
              <a:rPr lang="en-US" altLang="ja-JP" sz="22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ClickHandler</a:t>
            </a:r>
            <a:r>
              <a:rPr lang="en-US" altLang="ja-JP" sz="2200" dirty="0">
                <a:solidFill>
                  <a:srgbClr val="000000"/>
                </a:solidFill>
                <a:ea typeface="MS PGothic" charset="-128"/>
              </a:rPr>
              <a:t> class</a:t>
            </a:r>
            <a:endParaRPr lang="de-DE" altLang="ja-JP" sz="2200" dirty="0">
              <a:solidFill>
                <a:srgbClr val="000000"/>
              </a:solidFill>
              <a:ea typeface="MS PGothic" charset="-128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x-none" sz="1900" dirty="0">
                <a:solidFill>
                  <a:srgbClr val="000000"/>
                </a:solidFill>
              </a:rPr>
              <a:t>the mechanics of handing off the event to the handler happen under hood of JavaFX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956175" y="1364693"/>
            <a:ext cx="751046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600" dirty="0">
                <a:latin typeface="Consolas" charset="0"/>
              </a:rPr>
              <a:t>public class </a:t>
            </a:r>
            <a:r>
              <a:rPr lang="en-US" altLang="x-none" sz="1600" dirty="0" err="1">
                <a:latin typeface="Consolas" charset="0"/>
              </a:rPr>
              <a:t>ClickHandler</a:t>
            </a:r>
            <a:r>
              <a:rPr lang="en-US" altLang="x-none" sz="1600" dirty="0">
                <a:latin typeface="Consolas" charset="0"/>
              </a:rPr>
              <a:t> implements </a:t>
            </a:r>
            <a:r>
              <a:rPr lang="en-US" altLang="x-none" sz="1600" dirty="0" err="1">
                <a:latin typeface="Consolas" charset="0"/>
              </a:rPr>
              <a:t>EventHandler</a:t>
            </a:r>
            <a:r>
              <a:rPr lang="en-US" altLang="x-none" sz="1600" dirty="0">
                <a:latin typeface="Consolas" charset="0"/>
              </a:rPr>
              <a:t>&lt;</a:t>
            </a:r>
            <a:r>
              <a:rPr lang="en-US" altLang="x-none" sz="1600" dirty="0" err="1">
                <a:latin typeface="Consolas" charset="0"/>
              </a:rPr>
              <a:t>ActionEvent</a:t>
            </a:r>
            <a:r>
              <a:rPr lang="en-US" altLang="x-none" sz="1600" dirty="0">
                <a:latin typeface="Consolas" charset="0"/>
              </a:rPr>
              <a:t>&gt; {</a:t>
            </a:r>
          </a:p>
          <a:p>
            <a:pPr eaLnBrk="1" hangingPunct="1"/>
            <a:r>
              <a:rPr lang="en-US" altLang="x-none" sz="1600" dirty="0">
                <a:solidFill>
                  <a:srgbClr val="767171"/>
                </a:solidFill>
                <a:latin typeface="Consolas" charset="0"/>
              </a:rPr>
              <a:t>	public </a:t>
            </a:r>
            <a:r>
              <a:rPr lang="en-US" altLang="x-none" sz="1600" dirty="0" err="1">
                <a:solidFill>
                  <a:srgbClr val="767171"/>
                </a:solidFill>
                <a:latin typeface="Consolas" charset="0"/>
              </a:rPr>
              <a:t>ClickHandler</a:t>
            </a:r>
            <a:r>
              <a:rPr lang="en-US" altLang="x-none" sz="1600" dirty="0">
                <a:solidFill>
                  <a:srgbClr val="767171"/>
                </a:solidFill>
                <a:latin typeface="Consolas" charset="0"/>
              </a:rPr>
              <a:t>() { //code elided }</a:t>
            </a:r>
          </a:p>
          <a:p>
            <a:pPr eaLnBrk="1" hangingPunct="1"/>
            <a:r>
              <a:rPr lang="en-US" altLang="x-none" sz="1600" dirty="0">
                <a:solidFill>
                  <a:srgbClr val="767171"/>
                </a:solidFill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600" dirty="0">
                <a:solidFill>
                  <a:srgbClr val="767171"/>
                </a:solidFill>
                <a:latin typeface="Consolas" charset="0"/>
              </a:rPr>
              <a:t>	</a:t>
            </a:r>
            <a:r>
              <a:rPr lang="en-US" altLang="x-none" sz="1600" dirty="0">
                <a:solidFill>
                  <a:srgbClr val="000000"/>
                </a:solidFill>
                <a:latin typeface="Consolas" charset="0"/>
              </a:rPr>
              <a:t>@Override </a:t>
            </a:r>
          </a:p>
          <a:p>
            <a:pPr eaLnBrk="1" hangingPunct="1"/>
            <a:r>
              <a:rPr lang="en-US" altLang="x-none" sz="1600" dirty="0">
                <a:solidFill>
                  <a:srgbClr val="767171"/>
                </a:solidFill>
                <a:latin typeface="Consolas" charset="0"/>
              </a:rPr>
              <a:t>	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public void handle(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ActionEvent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 e) {</a:t>
            </a: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	//code to change _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myLabel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 Label</a:t>
            </a: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}</a:t>
            </a:r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latin typeface="Consolas" charset="0"/>
              </a:rPr>
              <a:t>}</a:t>
            </a:r>
            <a:endParaRPr lang="en-US" altLang="x-none" sz="1800" dirty="0">
              <a:latin typeface="Consolas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038725" y="3477597"/>
            <a:ext cx="9269413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600">
                <a:solidFill>
                  <a:srgbClr val="767171"/>
                </a:solidFill>
                <a:latin typeface="Consolas" charset="0"/>
              </a:rPr>
              <a:t>//elsewhere in program</a:t>
            </a:r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latin typeface="Consolas" charset="0"/>
              </a:rPr>
              <a:t>public class </a:t>
            </a:r>
            <a:r>
              <a:rPr lang="en-US" altLang="x-none" sz="1600" dirty="0" err="1">
                <a:latin typeface="Consolas" charset="0"/>
              </a:rPr>
              <a:t>PaneOrganizer</a:t>
            </a:r>
            <a:r>
              <a:rPr lang="en-US" altLang="x-none" sz="1600" dirty="0">
                <a:latin typeface="Consolas" charset="0"/>
              </a:rPr>
              <a:t> {</a:t>
            </a:r>
          </a:p>
          <a:p>
            <a:pPr eaLnBrk="1" hangingPunct="1"/>
            <a:r>
              <a:rPr lang="en-US" altLang="x-none" sz="1400" dirty="0">
                <a:latin typeface="Consolas" charset="0"/>
              </a:rPr>
              <a:t>	</a:t>
            </a:r>
            <a:r>
              <a:rPr lang="en-US" altLang="x-none" sz="1400" dirty="0">
                <a:solidFill>
                  <a:srgbClr val="767171"/>
                </a:solidFill>
                <a:latin typeface="Consolas" charset="0"/>
              </a:rPr>
              <a:t>//instance variable declarations elided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public </a:t>
            </a:r>
            <a:r>
              <a:rPr lang="en-US" altLang="x-none" sz="1600" dirty="0" err="1">
                <a:latin typeface="Consolas" charset="0"/>
              </a:rPr>
              <a:t>PaneOrganizer</a:t>
            </a:r>
            <a:r>
              <a:rPr lang="en-US" altLang="x-none" sz="16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_root = new </a:t>
            </a:r>
            <a:r>
              <a:rPr lang="en-US" altLang="x-none" sz="1600" dirty="0" err="1">
                <a:latin typeface="Consolas" charset="0"/>
              </a:rPr>
              <a:t>VBox</a:t>
            </a:r>
            <a:r>
              <a:rPr lang="en-US" altLang="x-none" sz="1600" dirty="0"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_label = new Label(</a:t>
            </a:r>
            <a:r>
              <a:rPr lang="en-US" altLang="en-US" sz="1600" dirty="0">
                <a:latin typeface="Consolas" charset="0"/>
              </a:rPr>
              <a:t>“</a:t>
            </a:r>
            <a:r>
              <a:rPr lang="en-US" altLang="x-none" sz="1600" dirty="0">
                <a:latin typeface="Consolas" charset="0"/>
              </a:rPr>
              <a:t>CS15 Rocks!</a:t>
            </a:r>
            <a:r>
              <a:rPr lang="en-US" altLang="en-US" sz="1600" dirty="0">
                <a:latin typeface="Consolas" charset="0"/>
              </a:rPr>
              <a:t>”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Button </a:t>
            </a:r>
            <a:r>
              <a:rPr lang="en-US" altLang="x-none" sz="1600" dirty="0" err="1">
                <a:latin typeface="Consolas" charset="0"/>
              </a:rPr>
              <a:t>btn</a:t>
            </a:r>
            <a:r>
              <a:rPr lang="en-US" altLang="x-none" sz="1600" dirty="0">
                <a:latin typeface="Consolas" charset="0"/>
              </a:rPr>
              <a:t> = new Button(</a:t>
            </a:r>
            <a:r>
              <a:rPr lang="en-US" altLang="en-US" sz="1600" dirty="0">
                <a:latin typeface="Consolas" charset="0"/>
              </a:rPr>
              <a:t>“</a:t>
            </a:r>
            <a:r>
              <a:rPr lang="en-US" altLang="x-none" sz="1600" dirty="0">
                <a:latin typeface="Consolas" charset="0"/>
              </a:rPr>
              <a:t>Random Color</a:t>
            </a:r>
            <a:r>
              <a:rPr lang="en-US" altLang="en-US" sz="1600" dirty="0">
                <a:latin typeface="Consolas" charset="0"/>
              </a:rPr>
              <a:t>”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</a:t>
            </a:r>
            <a:r>
              <a:rPr lang="en-US" altLang="x-none" sz="1600" dirty="0" err="1">
                <a:latin typeface="Consolas" charset="0"/>
              </a:rPr>
              <a:t>root.getChildren</a:t>
            </a:r>
            <a:r>
              <a:rPr lang="en-US" altLang="x-none" sz="1600" dirty="0">
                <a:latin typeface="Consolas" charset="0"/>
              </a:rPr>
              <a:t>().</a:t>
            </a:r>
            <a:r>
              <a:rPr lang="en-US" altLang="x-none" sz="1600" dirty="0" err="1">
                <a:latin typeface="Consolas" charset="0"/>
              </a:rPr>
              <a:t>addAll</a:t>
            </a:r>
            <a:r>
              <a:rPr lang="en-US" altLang="x-none" sz="1600" dirty="0">
                <a:latin typeface="Consolas" charset="0"/>
              </a:rPr>
              <a:t>(_</a:t>
            </a:r>
            <a:r>
              <a:rPr lang="en-US" altLang="x-none" sz="1600" dirty="0" err="1">
                <a:latin typeface="Consolas" charset="0"/>
              </a:rPr>
              <a:t>label,btn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</a:t>
            </a:r>
            <a:r>
              <a:rPr lang="en-US" altLang="x-none" sz="1600" dirty="0" err="1">
                <a:latin typeface="Consolas" charset="0"/>
              </a:rPr>
              <a:t>root.setSpacing</a:t>
            </a:r>
            <a:r>
              <a:rPr lang="en-US" altLang="x-none" sz="1600" dirty="0">
                <a:latin typeface="Consolas" charset="0"/>
              </a:rPr>
              <a:t>(8);</a:t>
            </a:r>
          </a:p>
          <a:p>
            <a:pPr eaLnBrk="1" hangingPunct="1"/>
            <a:r>
              <a:rPr lang="en-US" altLang="x-none" sz="1600" b="1" dirty="0">
                <a:latin typeface="Consolas" charset="0"/>
              </a:rPr>
              <a:t>		</a:t>
            </a:r>
            <a:r>
              <a:rPr lang="en-US" altLang="x-none" sz="1600" b="1" dirty="0" err="1">
                <a:solidFill>
                  <a:srgbClr val="FF0000"/>
                </a:solidFill>
                <a:latin typeface="Consolas" charset="0"/>
              </a:rPr>
              <a:t>btn.setOnAction</a:t>
            </a:r>
            <a:r>
              <a:rPr lang="en-US" altLang="x-none" sz="1600" b="1" dirty="0">
                <a:solidFill>
                  <a:srgbClr val="FF0000"/>
                </a:solidFill>
                <a:latin typeface="Consolas" charset="0"/>
              </a:rPr>
              <a:t>(new </a:t>
            </a:r>
            <a:r>
              <a:rPr lang="en-US" altLang="x-none" sz="1600" b="1" dirty="0" err="1">
                <a:solidFill>
                  <a:srgbClr val="FF0000"/>
                </a:solidFill>
                <a:latin typeface="Consolas" charset="0"/>
              </a:rPr>
              <a:t>ClickHandler</a:t>
            </a:r>
            <a:r>
              <a:rPr lang="en-US" altLang="x-none" sz="1600" b="1" dirty="0">
                <a:solidFill>
                  <a:srgbClr val="FF0000"/>
                </a:solidFill>
                <a:latin typeface="Consolas" charset="0"/>
              </a:rPr>
              <a:t>());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}</a:t>
            </a:r>
          </a:p>
          <a:p>
            <a:pPr eaLnBrk="1" hangingPunct="1"/>
            <a:r>
              <a:rPr lang="en-US" altLang="x-none" sz="1400" dirty="0">
                <a:solidFill>
                  <a:srgbClr val="767171"/>
                </a:solidFill>
                <a:latin typeface="Consolas" charset="0"/>
              </a:rPr>
              <a:t>	//code to return root elided</a:t>
            </a:r>
            <a:endParaRPr lang="en-US" altLang="x-none" sz="14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latin typeface="Consolas" charset="0"/>
              </a:rPr>
              <a:t>}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095875" y="3452196"/>
            <a:ext cx="683736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MS PGothic" charset="-128"/>
              </a:rPr>
              <a:t>Creating Applications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11141075" cy="4351338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Until now, </a:t>
            </a:r>
            <a:r>
              <a:rPr lang="en-US" altLang="x-none" dirty="0">
                <a:solidFill>
                  <a:srgbClr val="000000"/>
                </a:solidFill>
                <a:ea typeface="MS PGothic" charset="-128"/>
              </a:rPr>
              <a:t>TAs took care of graphical components for you</a:t>
            </a:r>
          </a:p>
          <a:p>
            <a:pPr lvl="1" eaLnBrk="1" hangingPunct="1"/>
            <a:r>
              <a:rPr lang="en-US" altLang="x-none" dirty="0">
                <a:solidFill>
                  <a:srgbClr val="000000"/>
                </a:solidFill>
              </a:rPr>
              <a:t>our support code defined the relevant classes</a:t>
            </a:r>
            <a:endParaRPr lang="en-US" altLang="x-none" dirty="0"/>
          </a:p>
          <a:p>
            <a:pPr eaLnBrk="1" hangingPunct="1"/>
            <a:r>
              <a:rPr lang="en-US" altLang="x-none" i="1" dirty="0">
                <a:ea typeface="MS PGothic" charset="-128"/>
              </a:rPr>
              <a:t> </a:t>
            </a:r>
            <a:r>
              <a:rPr lang="en-US" altLang="x-none" i="1" dirty="0">
                <a:solidFill>
                  <a:srgbClr val="000000"/>
                </a:solidFill>
                <a:ea typeface="MS PGothic" charset="-128"/>
              </a:rPr>
              <a:t>From now on, </a:t>
            </a:r>
            <a:r>
              <a:rPr lang="en-US" altLang="x-none" b="1" i="1" dirty="0">
                <a:solidFill>
                  <a:srgbClr val="000000"/>
                </a:solidFill>
                <a:ea typeface="MS PGothic" charset="-128"/>
              </a:rPr>
              <a:t>you</a:t>
            </a:r>
            <a:r>
              <a:rPr lang="en-US" altLang="x-none" i="1" dirty="0">
                <a:solidFill>
                  <a:srgbClr val="000000"/>
                </a:solidFill>
                <a:ea typeface="MS PGothic" charset="-128"/>
              </a:rPr>
              <a:t> are in charge of this!</a:t>
            </a:r>
          </a:p>
          <a:p>
            <a:pPr eaLnBrk="1" hangingPunct="1"/>
            <a:r>
              <a:rPr lang="en-US" altLang="x-none" dirty="0">
                <a:ea typeface="MS PGothic" charset="-128"/>
              </a:rPr>
              <a:t>JavaFX is</a:t>
            </a:r>
            <a:r>
              <a:rPr lang="en-US" altLang="x-none" dirty="0">
                <a:solidFill>
                  <a:srgbClr val="000000"/>
                </a:solidFill>
                <a:ea typeface="MS PGothic" charset="-128"/>
              </a:rPr>
              <a:t> quite powerful</a:t>
            </a:r>
            <a:r>
              <a:rPr lang="en-US" altLang="x-none" i="1" dirty="0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x-none" dirty="0">
                <a:solidFill>
                  <a:srgbClr val="000000"/>
                </a:solidFill>
                <a:ea typeface="MS PGothic" charset="-128"/>
              </a:rPr>
              <a:t>but can be a bit tricky to wrap your head around because of the size of the JavaFX library</a:t>
            </a:r>
          </a:p>
          <a:p>
            <a:pPr lvl="1" eaLnBrk="1" hangingPunct="1"/>
            <a:r>
              <a:rPr lang="en-US" altLang="x-none" dirty="0">
                <a:solidFill>
                  <a:srgbClr val="000000"/>
                </a:solidFill>
              </a:rPr>
              <a:t>not to fear, all JavaFX packages, classes, and method descriptions can be found in the </a:t>
            </a:r>
            <a:r>
              <a:rPr lang="de-DE" altLang="x-none" dirty="0">
                <a:solidFill>
                  <a:srgbClr val="000000"/>
                </a:solidFill>
                <a:hlinkClick r:id="rId3"/>
              </a:rPr>
              <a:t>JavaFX guide</a:t>
            </a:r>
            <a:r>
              <a:rPr lang="de-DE" altLang="x-none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on our website!</a:t>
            </a:r>
          </a:p>
          <a:p>
            <a:pPr lvl="1" eaLnBrk="1" hangingPunct="1"/>
            <a:endParaRPr lang="en-US" altLang="x-non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Back to Process: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endParaRPr lang="en-US" altLang="x-none" dirty="0">
              <a:ea typeface="MS PGothic" charset="-128"/>
            </a:endParaRPr>
          </a:p>
        </p:txBody>
      </p:sp>
      <p:sp>
        <p:nvSpPr>
          <p:cNvPr id="166914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6253163" cy="5032375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 dirty="0">
                <a:ea typeface="MS PGothic" charset="-128"/>
              </a:rPr>
              <a:t>Create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App</a:t>
            </a:r>
            <a:r>
              <a:rPr lang="en-US" altLang="x-none" sz="2500" dirty="0">
                <a:ea typeface="MS PGothic" charset="-128"/>
              </a:rPr>
              <a:t> class that extends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javafx.application.Application</a:t>
            </a:r>
            <a:r>
              <a:rPr lang="en-US" altLang="x-none" sz="2500" dirty="0">
                <a:ea typeface="MS PGothic" charset="-128"/>
              </a:rPr>
              <a:t> and implements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start</a:t>
            </a:r>
            <a:r>
              <a:rPr lang="en-US" altLang="x-none" sz="2500" dirty="0">
                <a:ea typeface="MS PGothic" charset="-128"/>
              </a:rPr>
              <a:t> (where you set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500" dirty="0">
                <a:ea typeface="MS PGothic" charset="-128"/>
              </a:rPr>
              <a:t>!)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 dirty="0">
                <a:ea typeface="MS PGothic" charset="-128"/>
              </a:rPr>
              <a:t>Create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500" dirty="0">
                <a:ea typeface="MS PGothic" charset="-128"/>
              </a:rPr>
              <a:t> class that instantiates root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500" dirty="0">
                <a:ea typeface="MS PGothic" charset="-128"/>
              </a:rPr>
              <a:t> and provides public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getRoot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()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method to return the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500" dirty="0">
                <a:ea typeface="MS PGothic" charset="-128"/>
              </a:rPr>
              <a:t>. In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sz="2500" dirty="0">
                <a:ea typeface="MS PGothic" charset="-128"/>
              </a:rPr>
              <a:t>, instantiate a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and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and add them as children of root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</a:p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/>
            </a:pP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Define a custom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that changes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ja-JP" altLang="en-US" sz="2500" dirty="0">
                <a:solidFill>
                  <a:srgbClr val="FF0000"/>
                </a:solidFill>
                <a:ea typeface="Arial" charset="0"/>
              </a:rPr>
              <a:t>’</a:t>
            </a:r>
            <a:r>
              <a:rPr lang="en-US" altLang="ja-JP" sz="2500" dirty="0">
                <a:solidFill>
                  <a:srgbClr val="FF0000"/>
                </a:solidFill>
                <a:ea typeface="MS PGothic" charset="-128"/>
              </a:rPr>
              <a:t>s color each time </a:t>
            </a:r>
            <a:r>
              <a:rPr lang="en-US" altLang="ja-JP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ja-JP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ja-JP" sz="2500" dirty="0">
                <a:solidFill>
                  <a:srgbClr val="FF0000"/>
                </a:solidFill>
                <a:ea typeface="MS PGothic" charset="-128"/>
              </a:rPr>
              <a:t>is clicked, and register </a:t>
            </a:r>
            <a:r>
              <a:rPr lang="en-US" altLang="ja-JP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ja-JP" sz="2500" dirty="0">
                <a:solidFill>
                  <a:srgbClr val="FF0000"/>
                </a:solidFill>
                <a:ea typeface="MS PGothic" charset="-128"/>
              </a:rPr>
              <a:t> with this new </a:t>
            </a:r>
            <a:r>
              <a:rPr lang="en-US" altLang="ja-JP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endParaRPr lang="en-US" altLang="x-none" sz="2500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</p:txBody>
      </p:sp>
      <p:pic>
        <p:nvPicPr>
          <p:cNvPr id="166915" name="Shape 13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01900"/>
            <a:ext cx="384175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6916" name="Shape 136"/>
          <p:cNvCxnSpPr>
            <a:cxnSpLocks noChangeShapeType="1"/>
          </p:cNvCxnSpPr>
          <p:nvPr/>
        </p:nvCxnSpPr>
        <p:spPr bwMode="auto">
          <a:xfrm flipH="1">
            <a:off x="9661525" y="1785938"/>
            <a:ext cx="820738" cy="7159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Shape 137"/>
          <p:cNvSpPr txBox="1"/>
          <p:nvPr/>
        </p:nvSpPr>
        <p:spPr>
          <a:xfrm>
            <a:off x="10121900" y="1301750"/>
            <a:ext cx="1703388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Stage</a:t>
            </a:r>
          </a:p>
        </p:txBody>
      </p:sp>
      <p:cxnSp>
        <p:nvCxnSpPr>
          <p:cNvPr id="166918" name="Shape 138"/>
          <p:cNvCxnSpPr>
            <a:cxnSpLocks noChangeShapeType="1"/>
          </p:cNvCxnSpPr>
          <p:nvPr/>
        </p:nvCxnSpPr>
        <p:spPr bwMode="auto">
          <a:xfrm rot="10800000">
            <a:off x="9661525" y="4872038"/>
            <a:ext cx="1198563" cy="2079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" name="Shape 139"/>
          <p:cNvSpPr txBox="1"/>
          <p:nvPr/>
        </p:nvSpPr>
        <p:spPr>
          <a:xfrm>
            <a:off x="10283825" y="5175250"/>
            <a:ext cx="1703388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Scene</a:t>
            </a:r>
          </a:p>
        </p:txBody>
      </p:sp>
      <p:sp>
        <p:nvSpPr>
          <p:cNvPr id="9" name="Shape 140"/>
          <p:cNvSpPr txBox="1"/>
          <p:nvPr/>
        </p:nvSpPr>
        <p:spPr>
          <a:xfrm>
            <a:off x="7953375" y="5175250"/>
            <a:ext cx="2330450" cy="4841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Pane (eg. Vbox)</a:t>
            </a:r>
          </a:p>
        </p:txBody>
      </p:sp>
      <p:cxnSp>
        <p:nvCxnSpPr>
          <p:cNvPr id="166921" name="Shape 141"/>
          <p:cNvCxnSpPr>
            <a:cxnSpLocks noChangeShapeType="1"/>
          </p:cNvCxnSpPr>
          <p:nvPr/>
        </p:nvCxnSpPr>
        <p:spPr bwMode="auto">
          <a:xfrm rot="10800000">
            <a:off x="8281988" y="4586288"/>
            <a:ext cx="96837" cy="7159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6922" name="Shape 142"/>
          <p:cNvCxnSpPr>
            <a:cxnSpLocks noChangeShapeType="1"/>
          </p:cNvCxnSpPr>
          <p:nvPr/>
        </p:nvCxnSpPr>
        <p:spPr bwMode="auto">
          <a:xfrm rot="10800000" flipH="1">
            <a:off x="7402513" y="4025900"/>
            <a:ext cx="919162" cy="132873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" name="Shape 143"/>
          <p:cNvSpPr txBox="1"/>
          <p:nvPr/>
        </p:nvSpPr>
        <p:spPr>
          <a:xfrm>
            <a:off x="6850063" y="5354638"/>
            <a:ext cx="1103312" cy="588962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Button</a:t>
            </a:r>
          </a:p>
        </p:txBody>
      </p:sp>
      <p:sp>
        <p:nvSpPr>
          <p:cNvPr id="13" name="Shape 144"/>
          <p:cNvSpPr txBox="1"/>
          <p:nvPr/>
        </p:nvSpPr>
        <p:spPr>
          <a:xfrm>
            <a:off x="6350000" y="2979738"/>
            <a:ext cx="976313" cy="48418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8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Label</a:t>
            </a:r>
          </a:p>
        </p:txBody>
      </p:sp>
      <p:cxnSp>
        <p:nvCxnSpPr>
          <p:cNvPr id="166925" name="Shape 145"/>
          <p:cNvCxnSpPr>
            <a:cxnSpLocks noChangeShapeType="1"/>
          </p:cNvCxnSpPr>
          <p:nvPr/>
        </p:nvCxnSpPr>
        <p:spPr bwMode="auto">
          <a:xfrm>
            <a:off x="7189788" y="3214688"/>
            <a:ext cx="630237" cy="142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itle 1"/>
          <p:cNvSpPr>
            <a:spLocks noGrp="1"/>
          </p:cNvSpPr>
          <p:nvPr>
            <p:ph type="title"/>
          </p:nvPr>
        </p:nvSpPr>
        <p:spPr>
          <a:xfrm>
            <a:off x="768626" y="52387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dirty="0">
                <a:latin typeface="Consolas" charset="0"/>
                <a:ea typeface="MS PGothic" charset="-128"/>
              </a:rPr>
              <a:t>: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dirty="0">
                <a:ea typeface="MS PGothic" charset="-128"/>
              </a:rPr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151" y="1377950"/>
            <a:ext cx="3935413" cy="5480050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 startAt="3"/>
            </a:pPr>
            <a:r>
              <a:rPr lang="en-US" altLang="x-none" sz="2200" b="1" dirty="0">
                <a:ea typeface="MS PGothic" charset="-128"/>
              </a:rPr>
              <a:t>Defining our custom </a:t>
            </a:r>
            <a:r>
              <a:rPr lang="en-US" altLang="x-none" sz="22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200" b="1" dirty="0">
                <a:ea typeface="MS PGothic" charset="-128"/>
              </a:rPr>
              <a:t>, </a:t>
            </a:r>
            <a:r>
              <a:rPr lang="en-US" altLang="x-none" sz="22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2200" b="1" dirty="0">
                <a:ea typeface="MS PGothic" charset="-128"/>
              </a:rPr>
              <a:t>:</a:t>
            </a:r>
            <a:endParaRPr lang="en-US" altLang="x-none" sz="2200" dirty="0">
              <a:solidFill>
                <a:srgbClr val="FF0000"/>
              </a:solidFill>
              <a:ea typeface="MS PGothic" charset="-128"/>
            </a:endParaRPr>
          </a:p>
          <a:p>
            <a:pPr marL="514350" indent="-514350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ea typeface="MS PGothic" charset="-128"/>
              </a:rPr>
              <a:t>must listen for click event and respond to it by changing the color of </a:t>
            </a:r>
            <a:r>
              <a:rPr lang="en-US" altLang="en-US" sz="2200" dirty="0">
                <a:ea typeface="MS PGothic" charset="-128"/>
              </a:rPr>
              <a:t>“</a:t>
            </a:r>
            <a:r>
              <a:rPr lang="en-US" altLang="x-none" sz="2200" dirty="0">
                <a:ea typeface="MS PGothic" charset="-128"/>
              </a:rPr>
              <a:t>CS15 Rocks!</a:t>
            </a:r>
            <a:r>
              <a:rPr lang="en-US" altLang="en-US" sz="2200" dirty="0">
                <a:ea typeface="MS PGothic" charset="-128"/>
              </a:rPr>
              <a:t>”</a:t>
            </a:r>
            <a:r>
              <a:rPr lang="en-US" altLang="x-none" sz="2200" dirty="0">
                <a:ea typeface="MS PGothic" charset="-128"/>
              </a:rPr>
              <a:t>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</a:p>
          <a:p>
            <a:pPr marL="514350" indent="-514350" eaLnBrk="1" hangingPunct="1">
              <a:lnSpc>
                <a:spcPct val="80000"/>
              </a:lnSpc>
            </a:pPr>
            <a:r>
              <a:rPr lang="en-US" altLang="x-none" sz="2200" dirty="0">
                <a:ea typeface="MS PGothic" charset="-128"/>
              </a:rPr>
              <a:t>How will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2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200" dirty="0">
                <a:ea typeface="MS PGothic" charset="-128"/>
              </a:rPr>
              <a:t>access </a:t>
            </a:r>
            <a:r>
              <a:rPr lang="en-US" altLang="x-none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200" dirty="0">
                <a:ea typeface="MS PGothic" charset="-128"/>
              </a:rPr>
              <a:t>?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000" dirty="0">
                <a:solidFill>
                  <a:srgbClr val="FF0000"/>
                </a:solidFill>
              </a:rPr>
              <a:t>multiple ways to do this: could have </a:t>
            </a: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2000" dirty="0">
                <a:solidFill>
                  <a:srgbClr val="0000FF"/>
                </a:solidFill>
              </a:rPr>
              <a:t> </a:t>
            </a:r>
            <a:r>
              <a:rPr lang="en-US" altLang="x-none" sz="2000" dirty="0">
                <a:solidFill>
                  <a:srgbClr val="FF0000"/>
                </a:solidFill>
              </a:rPr>
              <a:t>constructor take in a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Label</a:t>
            </a:r>
            <a:r>
              <a:rPr lang="en-US" altLang="x-none" sz="2000" dirty="0">
                <a:solidFill>
                  <a:srgbClr val="0000FF"/>
                </a:solidFill>
              </a:rPr>
              <a:t> </a:t>
            </a:r>
            <a:r>
              <a:rPr lang="en-US" altLang="x-none" sz="2000" dirty="0">
                <a:solidFill>
                  <a:srgbClr val="FF0000"/>
                </a:solidFill>
              </a:rPr>
              <a:t>as a parameter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000" b="1" dirty="0">
                <a:solidFill>
                  <a:srgbClr val="FF0000"/>
                </a:solidFill>
              </a:rPr>
              <a:t>this works, but is there a better way?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078564" y="2117725"/>
            <a:ext cx="80438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 dirty="0">
                <a:latin typeface="Consolas" charset="0"/>
              </a:rPr>
              <a:t>public class </a:t>
            </a:r>
            <a:r>
              <a:rPr lang="en-US" altLang="x-none" sz="1700" dirty="0" err="1">
                <a:latin typeface="Consolas" charset="0"/>
              </a:rPr>
              <a:t>ClickHandler</a:t>
            </a:r>
            <a:r>
              <a:rPr lang="en-US" altLang="x-none" sz="1700" dirty="0">
                <a:latin typeface="Consolas" charset="0"/>
              </a:rPr>
              <a:t> implements </a:t>
            </a:r>
            <a:r>
              <a:rPr lang="en-US" altLang="x-none" sz="1700" dirty="0" err="1">
                <a:latin typeface="Consolas" charset="0"/>
              </a:rPr>
              <a:t>EventHandler</a:t>
            </a:r>
            <a:r>
              <a:rPr lang="en-US" altLang="x-none" sz="1700" dirty="0">
                <a:latin typeface="Consolas" charset="0"/>
              </a:rPr>
              <a:t>&lt;</a:t>
            </a:r>
            <a:r>
              <a:rPr lang="en-US" altLang="x-none" sz="1700" dirty="0" err="1">
                <a:latin typeface="Consolas" charset="0"/>
              </a:rPr>
              <a:t>ActionEvent</a:t>
            </a:r>
            <a:r>
              <a:rPr lang="en-US" altLang="x-none" sz="1700" dirty="0">
                <a:latin typeface="Consolas" charset="0"/>
              </a:rPr>
              <a:t>&gt;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private Label _</a:t>
            </a:r>
            <a:r>
              <a:rPr lang="en-US" altLang="x-none" sz="1700" dirty="0" err="1">
                <a:latin typeface="Consolas" charset="0"/>
              </a:rPr>
              <a:t>myLabel</a:t>
            </a:r>
            <a:r>
              <a:rPr lang="en-US" altLang="x-none" sz="1700" dirty="0">
                <a:latin typeface="Consolas" charset="0"/>
              </a:rPr>
              <a:t>;</a:t>
            </a:r>
          </a:p>
          <a:p>
            <a:pPr eaLnBrk="1" hangingPunct="1"/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	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public 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ClickHandler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		 )</a:t>
            </a:r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 </a:t>
            </a:r>
            <a:r>
              <a:rPr lang="en-US" altLang="x-none" sz="1700" dirty="0">
                <a:latin typeface="Consolas" charset="0"/>
              </a:rPr>
              <a:t>{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		_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myLabel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 = label;</a:t>
            </a:r>
          </a:p>
          <a:p>
            <a:pPr eaLnBrk="1" hangingPunct="1"/>
            <a:r>
              <a:rPr lang="en-US" altLang="x-none" sz="1700" dirty="0">
                <a:solidFill>
                  <a:srgbClr val="767171"/>
                </a:solidFill>
                <a:latin typeface="Consolas" charset="0"/>
              </a:rPr>
              <a:t>	</a:t>
            </a:r>
            <a:r>
              <a:rPr lang="en-US" altLang="x-none" sz="1700" dirty="0">
                <a:latin typeface="Consolas" charset="0"/>
              </a:rPr>
              <a:t>}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@Override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public void handle(</a:t>
            </a:r>
            <a:r>
              <a:rPr lang="en-US" altLang="x-none" sz="1700" dirty="0" err="1">
                <a:latin typeface="Consolas" charset="0"/>
              </a:rPr>
              <a:t>ActionEvent</a:t>
            </a:r>
            <a:r>
              <a:rPr lang="en-US" altLang="x-none" sz="1700" dirty="0">
                <a:latin typeface="Consolas" charset="0"/>
              </a:rPr>
              <a:t> e)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	//code to change _</a:t>
            </a:r>
            <a:r>
              <a:rPr lang="en-US" altLang="x-none" sz="1700" dirty="0" err="1">
                <a:latin typeface="Consolas" charset="0"/>
              </a:rPr>
              <a:t>myLabel</a:t>
            </a:r>
            <a:r>
              <a:rPr lang="en-US" altLang="x-none" sz="1700" dirty="0">
                <a:latin typeface="Consolas" charset="0"/>
              </a:rPr>
              <a:t> Label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	}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CE5294-BB2A-5B42-B0D8-C81F8E677A6F}"/>
              </a:ext>
            </a:extLst>
          </p:cNvPr>
          <p:cNvSpPr/>
          <p:nvPr/>
        </p:nvSpPr>
        <p:spPr>
          <a:xfrm>
            <a:off x="7378157" y="2623628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rgbClr val="FF0000"/>
                </a:solidFill>
                <a:latin typeface="Consolas" charset="0"/>
              </a:rPr>
              <a:t>Label label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MS PGothic" charset="-128"/>
              </a:rPr>
              <a:t>Aside: Private Inner Classes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1825625"/>
            <a:ext cx="7881963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2200" dirty="0">
                <a:ea typeface="MS PGothic" charset="-128"/>
              </a:rPr>
              <a:t>Until now, </a:t>
            </a:r>
            <a:r>
              <a:rPr lang="en-US" altLang="x-none" sz="2200" dirty="0">
                <a:solidFill>
                  <a:srgbClr val="000000"/>
                </a:solidFill>
                <a:ea typeface="MS PGothic" charset="-128"/>
              </a:rPr>
              <a:t>all classes we have created have been public</a:t>
            </a:r>
            <a:endParaRPr lang="en-US" altLang="x-none" sz="2200" dirty="0">
              <a:ea typeface="MS PGothic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x-none" sz="2200" dirty="0"/>
              <a:t>live in their own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200" dirty="0"/>
              <a:t>can be accessed from within any class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200" dirty="0">
                <a:ea typeface="MS PGothic" charset="-128"/>
              </a:rPr>
              <a:t>Introducing private inner classes!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200" dirty="0"/>
              <a:t>useful when there is a class</a:t>
            </a:r>
            <a:r>
              <a:rPr lang="en-US" altLang="x-none" sz="2200" dirty="0">
                <a:solidFill>
                  <a:srgbClr val="000000"/>
                </a:solidFill>
              </a:rPr>
              <a:t>, such as an </a:t>
            </a:r>
            <a:r>
              <a:rPr lang="en-US" altLang="x-none" sz="22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EventHandler</a:t>
            </a:r>
            <a:r>
              <a:rPr lang="en-US" altLang="x-none" sz="2200" dirty="0">
                <a:solidFill>
                  <a:srgbClr val="000000"/>
                </a:solidFill>
              </a:rPr>
              <a:t>, for which</a:t>
            </a:r>
            <a:r>
              <a:rPr lang="de-DE" altLang="x-none" sz="2200" dirty="0">
                <a:solidFill>
                  <a:srgbClr val="000000"/>
                </a:solidFill>
              </a:rPr>
              <a:t> you </a:t>
            </a:r>
            <a:r>
              <a:rPr lang="en-US" altLang="x-none" sz="2200" dirty="0">
                <a:solidFill>
                  <a:srgbClr val="000000"/>
                </a:solidFill>
              </a:rPr>
              <a:t>only need to create a single instance, from within a single class</a:t>
            </a:r>
            <a:endParaRPr lang="en-US" altLang="x-none" sz="2200" dirty="0"/>
          </a:p>
          <a:p>
            <a:pPr lvl="1" eaLnBrk="1" hangingPunct="1">
              <a:lnSpc>
                <a:spcPct val="90000"/>
              </a:lnSpc>
            </a:pPr>
            <a:r>
              <a:rPr lang="en-US" altLang="x-none" sz="2200" b="1" dirty="0">
                <a:solidFill>
                  <a:srgbClr val="000000"/>
                </a:solidFill>
              </a:rPr>
              <a:t>private inner classes </a:t>
            </a:r>
            <a:r>
              <a:rPr lang="en-US" altLang="x-none" sz="2200" b="1" dirty="0"/>
              <a:t>have access to instance variables/methods of the class that contains them (that declared them)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200" b="1" dirty="0"/>
              <a:t>inner classes are a convenient and safe shortcut -- don</a:t>
            </a:r>
            <a:r>
              <a:rPr lang="en-US" altLang="en-US" sz="2200" b="1" dirty="0"/>
              <a:t>’</a:t>
            </a:r>
            <a:r>
              <a:rPr lang="en-US" altLang="x-none" sz="2200" b="1" dirty="0"/>
              <a:t>t require a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BF87C-0859-1346-832C-67F53C34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804" y="2346048"/>
            <a:ext cx="3850494" cy="2165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MS PGothic" charset="-128"/>
              </a:rPr>
              <a:t>Aside: Private Inner Classes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11141075" cy="4351338"/>
          </a:xfrm>
        </p:spPr>
        <p:txBody>
          <a:bodyPr/>
          <a:lstStyle/>
          <a:p>
            <a:pPr marL="592138" indent="-457200" eaLnBrk="1" hangingPunct="1">
              <a:lnSpc>
                <a:spcPct val="90000"/>
              </a:lnSpc>
            </a:pPr>
            <a:r>
              <a:rPr lang="en-US" altLang="x-none" sz="3000" dirty="0">
                <a:solidFill>
                  <a:srgbClr val="000000"/>
                </a:solidFill>
                <a:ea typeface="MS PGothic" charset="-128"/>
              </a:rPr>
              <a:t>Rather than making the </a:t>
            </a:r>
            <a:r>
              <a:rPr lang="en-US" altLang="x-none" sz="30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ClickHandler</a:t>
            </a:r>
            <a:r>
              <a:rPr lang="en-US" altLang="x-none" sz="3000" dirty="0">
                <a:solidFill>
                  <a:srgbClr val="000000"/>
                </a:solidFill>
                <a:ea typeface="MS PGothic" charset="-128"/>
              </a:rPr>
              <a:t> class a public class in its own file, we can make it a private inner class of the </a:t>
            </a:r>
            <a:r>
              <a:rPr lang="en-US" altLang="x-none" sz="30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PaneOrganizer</a:t>
            </a:r>
            <a:r>
              <a:rPr lang="en-US" altLang="x-none" sz="30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</a:t>
            </a:r>
            <a:r>
              <a:rPr lang="en-US" altLang="x-none" sz="3000" dirty="0">
                <a:solidFill>
                  <a:srgbClr val="000000"/>
                </a:solidFill>
                <a:ea typeface="MS PGothic" charset="-128"/>
              </a:rPr>
              <a:t>class</a:t>
            </a:r>
          </a:p>
          <a:p>
            <a:pPr marL="592138" indent="-457200" eaLnBrk="1" hangingPunct="1">
              <a:lnSpc>
                <a:spcPct val="90000"/>
              </a:lnSpc>
            </a:pPr>
            <a:r>
              <a:rPr lang="en-US" altLang="x-none" sz="3000" dirty="0">
                <a:solidFill>
                  <a:srgbClr val="000000"/>
                </a:solidFill>
                <a:ea typeface="MS PGothic" charset="-128"/>
              </a:rPr>
              <a:t>Our </a:t>
            </a:r>
            <a:r>
              <a:rPr lang="en-US" altLang="x-none" sz="30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ClickHandler</a:t>
            </a:r>
            <a:r>
              <a:rPr lang="en-US" altLang="x-none" sz="3000" dirty="0">
                <a:solidFill>
                  <a:srgbClr val="000000"/>
                </a:solidFill>
                <a:ea typeface="MS PGothic" charset="-128"/>
              </a:rPr>
              <a:t> will then have access to </a:t>
            </a:r>
            <a:r>
              <a:rPr lang="en-US" altLang="x-none" sz="30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PaneOrganizer</a:t>
            </a:r>
            <a:r>
              <a:rPr lang="en-US" altLang="en-US" sz="3000" dirty="0" err="1">
                <a:solidFill>
                  <a:srgbClr val="000000"/>
                </a:solidFill>
                <a:ea typeface="MS PGothic" charset="-128"/>
                <a:sym typeface="Consolas" charset="0"/>
              </a:rPr>
              <a:t>’</a:t>
            </a:r>
            <a:r>
              <a:rPr lang="en-US" altLang="x-none" sz="3000" dirty="0" err="1">
                <a:solidFill>
                  <a:srgbClr val="000000"/>
                </a:solidFill>
                <a:ea typeface="MS PGothic" charset="-128"/>
                <a:sym typeface="Consolas" charset="0"/>
              </a:rPr>
              <a:t>s</a:t>
            </a:r>
            <a:r>
              <a:rPr lang="en-US" altLang="x-none" sz="30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</a:t>
            </a:r>
            <a:r>
              <a:rPr lang="en-US" altLang="x-none" sz="3000" b="1" dirty="0">
                <a:latin typeface="Consolas" charset="0"/>
                <a:ea typeface="MS PGothic" charset="-128"/>
                <a:sym typeface="Consolas" charset="0"/>
              </a:rPr>
              <a:t>_label</a:t>
            </a:r>
            <a:r>
              <a:rPr lang="en-US" altLang="x-none" sz="3000" dirty="0">
                <a:ea typeface="MS PGothic" charset="-128"/>
              </a:rPr>
              <a:t> </a:t>
            </a:r>
            <a:r>
              <a:rPr lang="en-US" altLang="x-none" sz="3000" dirty="0">
                <a:solidFill>
                  <a:srgbClr val="000000"/>
                </a:solidFill>
                <a:ea typeface="MS PGothic" charset="-128"/>
              </a:rPr>
              <a:t>instance variable</a:t>
            </a:r>
          </a:p>
          <a:p>
            <a:pPr marL="592138" indent="-457200" eaLnBrk="1" hangingPunct="1">
              <a:lnSpc>
                <a:spcPct val="90000"/>
              </a:lnSpc>
            </a:pPr>
            <a:r>
              <a:rPr lang="en-US" altLang="x-none" sz="3000" dirty="0">
                <a:solidFill>
                  <a:srgbClr val="000000"/>
                </a:solidFill>
                <a:ea typeface="MS PGothic" charset="-128"/>
              </a:rPr>
              <a:t>Can then set </a:t>
            </a:r>
            <a:r>
              <a:rPr lang="en-US" altLang="x-none" sz="3000" b="1" dirty="0">
                <a:latin typeface="Consolas" charset="0"/>
                <a:ea typeface="MS PGothic" charset="-128"/>
                <a:sym typeface="Consolas" charset="0"/>
              </a:rPr>
              <a:t>_label</a:t>
            </a:r>
            <a:r>
              <a:rPr lang="en-US" altLang="en-US" sz="3000" dirty="0">
                <a:solidFill>
                  <a:srgbClr val="000000"/>
                </a:solidFill>
                <a:ea typeface="Arial" charset="0"/>
                <a:sym typeface="Consolas" charset="0"/>
              </a:rPr>
              <a:t>’</a:t>
            </a:r>
            <a:r>
              <a:rPr lang="en-US" altLang="ja-JP" sz="3000" dirty="0">
                <a:solidFill>
                  <a:srgbClr val="000000"/>
                </a:solidFill>
                <a:ea typeface="MS PGothic" charset="-128"/>
              </a:rPr>
              <a:t>s text color from within </a:t>
            </a:r>
            <a:r>
              <a:rPr lang="en-US" altLang="ja-JP" sz="30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ClickHandler</a:t>
            </a:r>
            <a:r>
              <a:rPr lang="en-US" altLang="en-US" sz="3000" dirty="0" err="1">
                <a:solidFill>
                  <a:srgbClr val="0000FF"/>
                </a:solidFill>
                <a:ea typeface="Arial" charset="0"/>
                <a:sym typeface="Consolas" charset="0"/>
              </a:rPr>
              <a:t>’</a:t>
            </a:r>
            <a:r>
              <a:rPr lang="en-US" altLang="ja-JP" sz="3000" dirty="0" err="1">
                <a:solidFill>
                  <a:srgbClr val="000000"/>
                </a:solidFill>
                <a:ea typeface="MS PGothic" charset="-128"/>
              </a:rPr>
              <a:t>s</a:t>
            </a:r>
            <a:r>
              <a:rPr lang="en-US" altLang="ja-JP" sz="3000" dirty="0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ja-JP" sz="30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handle(</a:t>
            </a:r>
            <a:r>
              <a:rPr lang="en-US" altLang="ja-JP" sz="30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ActionEvent</a:t>
            </a:r>
            <a:r>
              <a:rPr lang="en-US" altLang="ja-JP" sz="30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)</a:t>
            </a:r>
            <a:r>
              <a:rPr lang="en-US" altLang="ja-JP" sz="3000" dirty="0">
                <a:solidFill>
                  <a:srgbClr val="000000"/>
                </a:solidFill>
                <a:ea typeface="MS PGothic" charset="-128"/>
              </a:rPr>
              <a:t> method, without needing to deal with any unnecessary passing around of references to </a:t>
            </a:r>
            <a:r>
              <a:rPr lang="en-US" altLang="ja-JP" sz="30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Label</a:t>
            </a:r>
          </a:p>
          <a:p>
            <a:pPr marL="592138" indent="-457200" eaLnBrk="1" hangingPunct="1">
              <a:lnSpc>
                <a:spcPct val="90000"/>
              </a:lnSpc>
            </a:pPr>
            <a:endParaRPr lang="en-US" altLang="x-none" sz="30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>
          <a:xfrm>
            <a:off x="563563" y="139347"/>
            <a:ext cx="11064875" cy="1325563"/>
          </a:xfrm>
        </p:spPr>
        <p:txBody>
          <a:bodyPr/>
          <a:lstStyle/>
          <a:p>
            <a:pPr eaLnBrk="1" hangingPunct="1"/>
            <a:r>
              <a:rPr lang="en-US" altLang="x-none" sz="3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sz="3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:</a:t>
            </a:r>
            <a:r>
              <a:rPr lang="en-US" altLang="x-none" sz="3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3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3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3200" dirty="0">
                <a:ea typeface="MS PGothic" charset="-128"/>
              </a:rPr>
              <a:t>Private Inner Class (1/2)</a:t>
            </a:r>
            <a:endParaRPr lang="en-US" altLang="x-none" sz="3200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3910388" cy="5292725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 startAt="3"/>
            </a:pPr>
            <a:r>
              <a:rPr lang="en-US" altLang="x-none" sz="2200" b="1" dirty="0">
                <a:ea typeface="MS PGothic" charset="-128"/>
              </a:rPr>
              <a:t>Defining our custom </a:t>
            </a:r>
            <a:r>
              <a:rPr lang="en-US" altLang="x-none" sz="22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200" b="1" dirty="0">
                <a:ea typeface="MS PGothic" charset="-128"/>
              </a:rPr>
              <a:t>, </a:t>
            </a:r>
            <a:r>
              <a:rPr lang="en-US" altLang="x-none" sz="22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2200" b="1" dirty="0">
                <a:ea typeface="MS PGothic" charset="-128"/>
              </a:rPr>
              <a:t>: </a:t>
            </a:r>
            <a:endParaRPr lang="en-US" altLang="x-none" sz="2200" dirty="0">
              <a:solidFill>
                <a:srgbClr val="FF0000"/>
              </a:solidFill>
              <a:ea typeface="MS PGothic" charset="-128"/>
            </a:endParaRPr>
          </a:p>
          <a:p>
            <a:pPr marL="514350" indent="-514350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500" dirty="0">
                <a:ea typeface="MS PGothic" charset="-128"/>
              </a:rPr>
              <a:t>In order to make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ClickHandler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a 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</a:rPr>
              <a:t>private inner class </a:t>
            </a:r>
            <a:r>
              <a:rPr lang="en-US" altLang="x-none" sz="2500" dirty="0">
                <a:ea typeface="MS PGothic" charset="-128"/>
              </a:rPr>
              <a:t>of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PaneOrganizer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class, we simply declare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ClickHandler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as a private class and place it within braces of public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PaneOrganizer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class</a:t>
            </a:r>
          </a:p>
          <a:p>
            <a:pPr marL="514350" indent="-514350" eaLnBrk="1" hangingPunct="1">
              <a:lnSpc>
                <a:spcPct val="80000"/>
              </a:lnSpc>
            </a:pPr>
            <a:endParaRPr lang="en-US" altLang="x-none" sz="20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805238" y="1123068"/>
            <a:ext cx="8386762" cy="575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600" dirty="0">
                <a:latin typeface="Consolas" charset="0"/>
              </a:rPr>
              <a:t>public class </a:t>
            </a:r>
            <a:r>
              <a:rPr lang="en-US" altLang="x-none" sz="1600" dirty="0" err="1">
                <a:latin typeface="Consolas" charset="0"/>
              </a:rPr>
              <a:t>PaneOrganizer</a:t>
            </a:r>
            <a:r>
              <a:rPr lang="en-US" altLang="x-none" sz="1600" dirty="0">
                <a:latin typeface="Consolas" charset="0"/>
              </a:rPr>
              <a:t> 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private </a:t>
            </a:r>
            <a:r>
              <a:rPr lang="en-US" altLang="x-none" sz="1600" dirty="0" err="1">
                <a:latin typeface="Consolas" charset="0"/>
              </a:rPr>
              <a:t>VBox</a:t>
            </a:r>
            <a:r>
              <a:rPr lang="en-US" altLang="x-none" sz="1600" dirty="0">
                <a:latin typeface="Consolas" charset="0"/>
              </a:rPr>
              <a:t> _root;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private Label _label;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public </a:t>
            </a:r>
            <a:r>
              <a:rPr lang="en-US" altLang="x-none" sz="1600" dirty="0" err="1">
                <a:latin typeface="Consolas" charset="0"/>
              </a:rPr>
              <a:t>PaneOrganizer</a:t>
            </a:r>
            <a:r>
              <a:rPr lang="en-US" altLang="x-none" sz="16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_root = new </a:t>
            </a:r>
            <a:r>
              <a:rPr lang="en-US" altLang="x-none" sz="1600" dirty="0" err="1">
                <a:latin typeface="Consolas" charset="0"/>
              </a:rPr>
              <a:t>VBox</a:t>
            </a:r>
            <a:r>
              <a:rPr lang="en-US" altLang="x-none" sz="1600" dirty="0"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_label = new Label(</a:t>
            </a:r>
            <a:r>
              <a:rPr lang="en-US" altLang="en-US" sz="1600" dirty="0">
                <a:latin typeface="Consolas" charset="0"/>
              </a:rPr>
              <a:t>“</a:t>
            </a:r>
            <a:r>
              <a:rPr lang="en-US" altLang="x-none" sz="1600" dirty="0">
                <a:latin typeface="Consolas" charset="0"/>
              </a:rPr>
              <a:t>CS15 Rocks!</a:t>
            </a:r>
            <a:r>
              <a:rPr lang="en-US" altLang="en-US" sz="1600" dirty="0">
                <a:latin typeface="Consolas" charset="0"/>
              </a:rPr>
              <a:t>”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Button </a:t>
            </a:r>
            <a:r>
              <a:rPr lang="en-US" altLang="x-none" sz="1600" dirty="0" err="1">
                <a:latin typeface="Consolas" charset="0"/>
              </a:rPr>
              <a:t>btn</a:t>
            </a:r>
            <a:r>
              <a:rPr lang="en-US" altLang="x-none" sz="1600" dirty="0">
                <a:latin typeface="Consolas" charset="0"/>
              </a:rPr>
              <a:t> = new Button(</a:t>
            </a:r>
            <a:r>
              <a:rPr lang="en-US" altLang="en-US" sz="1600" dirty="0">
                <a:latin typeface="Consolas" charset="0"/>
              </a:rPr>
              <a:t>“</a:t>
            </a:r>
            <a:r>
              <a:rPr lang="en-US" altLang="x-none" sz="1600" dirty="0">
                <a:latin typeface="Consolas" charset="0"/>
              </a:rPr>
              <a:t>Random Color</a:t>
            </a:r>
            <a:r>
              <a:rPr lang="en-US" altLang="en-US" sz="1600" dirty="0">
                <a:latin typeface="Consolas" charset="0"/>
              </a:rPr>
              <a:t>”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</a:t>
            </a:r>
            <a:r>
              <a:rPr lang="en-US" altLang="x-none" sz="1600" dirty="0" err="1">
                <a:latin typeface="Consolas" charset="0"/>
              </a:rPr>
              <a:t>root.getChildren</a:t>
            </a:r>
            <a:r>
              <a:rPr lang="en-US" altLang="x-none" sz="1600" dirty="0">
                <a:latin typeface="Consolas" charset="0"/>
              </a:rPr>
              <a:t>().</a:t>
            </a:r>
            <a:r>
              <a:rPr lang="en-US" altLang="x-none" sz="1600" dirty="0" err="1">
                <a:latin typeface="Consolas" charset="0"/>
              </a:rPr>
              <a:t>addAll</a:t>
            </a:r>
            <a:r>
              <a:rPr lang="en-US" altLang="x-none" sz="1600" dirty="0">
                <a:latin typeface="Consolas" charset="0"/>
              </a:rPr>
              <a:t>(_</a:t>
            </a:r>
            <a:r>
              <a:rPr lang="en-US" altLang="x-none" sz="1600" dirty="0" err="1">
                <a:latin typeface="Consolas" charset="0"/>
              </a:rPr>
              <a:t>label,btn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</a:t>
            </a:r>
            <a:r>
              <a:rPr lang="en-US" altLang="x-none" sz="1600" dirty="0" err="1">
                <a:latin typeface="Consolas" charset="0"/>
              </a:rPr>
              <a:t>root.setSpacing</a:t>
            </a:r>
            <a:r>
              <a:rPr lang="en-US" altLang="x-none" sz="1600" dirty="0">
                <a:latin typeface="Consolas" charset="0"/>
              </a:rPr>
              <a:t>(8);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latin typeface="Consolas" charset="0"/>
              </a:rPr>
              <a:t>	public </a:t>
            </a:r>
            <a:r>
              <a:rPr lang="en-US" altLang="x-none" sz="1600" dirty="0" err="1">
                <a:latin typeface="Consolas" charset="0"/>
              </a:rPr>
              <a:t>VBox</a:t>
            </a:r>
            <a:r>
              <a:rPr lang="en-US" altLang="x-none" sz="1600" dirty="0">
                <a:latin typeface="Consolas" charset="0"/>
              </a:rPr>
              <a:t> </a:t>
            </a:r>
            <a:r>
              <a:rPr lang="en-US" altLang="x-none" sz="1600" dirty="0" err="1">
                <a:latin typeface="Consolas" charset="0"/>
              </a:rPr>
              <a:t>getRoot</a:t>
            </a:r>
            <a:r>
              <a:rPr lang="en-US" altLang="x-none" sz="16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return _root;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latin typeface="Consolas" charset="0"/>
              </a:rPr>
              <a:t>	</a:t>
            </a:r>
            <a:r>
              <a:rPr lang="en-US" altLang="x-none" sz="1600" b="1" dirty="0">
                <a:solidFill>
                  <a:srgbClr val="FF0000"/>
                </a:solidFill>
                <a:latin typeface="Consolas" charset="0"/>
              </a:rPr>
              <a:t>private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 class 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ClickHandler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 implements 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EventHandler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&lt;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ActionEvent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&gt; {</a:t>
            </a: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	</a:t>
            </a:r>
            <a:br>
              <a:rPr lang="en-US" altLang="x-none" sz="1600" dirty="0">
                <a:solidFill>
                  <a:srgbClr val="FF0000"/>
                </a:solidFill>
                <a:latin typeface="Consolas" charset="0"/>
              </a:rPr>
            </a:br>
            <a:br>
              <a:rPr lang="en-US" altLang="x-none" sz="1600" dirty="0">
                <a:solidFill>
                  <a:srgbClr val="FF0000"/>
                </a:solidFill>
                <a:latin typeface="Consolas" charset="0"/>
              </a:rPr>
            </a:br>
            <a:endParaRPr lang="en-US" altLang="x-none" sz="1600" dirty="0">
              <a:solidFill>
                <a:srgbClr val="FF0000"/>
              </a:solidFill>
              <a:latin typeface="Consolas" charset="0"/>
            </a:endParaRPr>
          </a:p>
          <a:p>
            <a:pPr eaLnBrk="1" hangingPunct="1"/>
            <a:endParaRPr lang="en-US" altLang="x-none" sz="1600" dirty="0">
              <a:solidFill>
                <a:srgbClr val="FF0000"/>
              </a:solidFill>
              <a:latin typeface="Consolas" charset="0"/>
            </a:endParaRP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}</a:t>
            </a:r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CC86F0-6BEE-9C4D-87A4-120C4CF4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139347"/>
            <a:ext cx="11064875" cy="1325563"/>
          </a:xfrm>
        </p:spPr>
        <p:txBody>
          <a:bodyPr/>
          <a:lstStyle/>
          <a:p>
            <a:pPr eaLnBrk="1" hangingPunct="1"/>
            <a:r>
              <a:rPr lang="en-US" altLang="x-none" sz="3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sz="3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:</a:t>
            </a:r>
            <a:r>
              <a:rPr lang="en-US" altLang="x-none" sz="3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32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32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3200" dirty="0">
                <a:ea typeface="MS PGothic" charset="-128"/>
              </a:rPr>
              <a:t>Private Inner Class (2/2)</a:t>
            </a:r>
            <a:endParaRPr lang="en-US" altLang="x-none" sz="3200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3478213" cy="4351338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 startAt="3"/>
            </a:pPr>
            <a:r>
              <a:rPr lang="en-US" altLang="x-none" sz="2200" b="1" dirty="0">
                <a:ea typeface="MS PGothic" charset="-128"/>
              </a:rPr>
              <a:t>Defining our custom </a:t>
            </a:r>
            <a:r>
              <a:rPr lang="en-US" altLang="x-none" sz="22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200" b="1" dirty="0">
                <a:ea typeface="MS PGothic" charset="-128"/>
              </a:rPr>
              <a:t>, </a:t>
            </a:r>
            <a:r>
              <a:rPr lang="en-US" altLang="x-none" sz="22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2200" b="1" dirty="0">
                <a:ea typeface="MS PGothic" charset="-128"/>
              </a:rPr>
              <a:t>: </a:t>
            </a:r>
            <a:endParaRPr lang="en-US" altLang="x-none" sz="2200" dirty="0">
              <a:solidFill>
                <a:srgbClr val="FF0000"/>
              </a:solidFill>
              <a:ea typeface="MS PGothic" charset="-128"/>
            </a:endParaRPr>
          </a:p>
          <a:p>
            <a:pPr marL="514350" indent="-514350" eaLnBrk="1" hangingPunct="1">
              <a:lnSpc>
                <a:spcPct val="80000"/>
              </a:lnSpc>
            </a:pPr>
            <a:r>
              <a:rPr lang="en-US" altLang="x-none" sz="2500" dirty="0">
                <a:ea typeface="MS PGothic" charset="-128"/>
              </a:rPr>
              <a:t>Now must implement </a:t>
            </a:r>
            <a:r>
              <a:rPr lang="en-US" altLang="x-none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handle</a:t>
            </a:r>
            <a:r>
              <a:rPr lang="en-US" altLang="x-none" sz="2500" dirty="0">
                <a:ea typeface="MS PGothic" charset="-128"/>
              </a:rPr>
              <a:t> method</a:t>
            </a:r>
          </a:p>
          <a:p>
            <a:pPr marL="514350" indent="-514350" eaLnBrk="1" hangingPunct="1">
              <a:lnSpc>
                <a:spcPct val="80000"/>
              </a:lnSpc>
            </a:pPr>
            <a:r>
              <a:rPr lang="en-US" altLang="x-none" sz="2500" dirty="0">
                <a:ea typeface="MS PGothic" charset="-128"/>
              </a:rPr>
              <a:t>How will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ClickHandler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  <a:sym typeface="Consolas" charset="0"/>
              </a:rPr>
              <a:t> </a:t>
            </a:r>
            <a:r>
              <a:rPr lang="en-US" altLang="x-none" sz="2500" dirty="0">
                <a:solidFill>
                  <a:srgbClr val="000000"/>
                </a:solidFill>
                <a:ea typeface="MS PGothic" charset="-128"/>
                <a:sym typeface="Consolas" charset="0"/>
              </a:rPr>
              <a:t>generate a 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  <a:sym typeface="Consolas" charset="0"/>
              </a:rPr>
              <a:t>r</a:t>
            </a:r>
            <a:r>
              <a:rPr lang="en-US" altLang="x-none" sz="2500" dirty="0">
                <a:solidFill>
                  <a:schemeClr val="accent2"/>
                </a:solidFill>
                <a:ea typeface="MS PGothic" charset="-128"/>
                <a:sym typeface="Consolas" charset="0"/>
              </a:rPr>
              <a:t>a</a:t>
            </a:r>
            <a:r>
              <a:rPr lang="en-US" altLang="x-none" sz="2500" dirty="0">
                <a:solidFill>
                  <a:srgbClr val="00B050"/>
                </a:solidFill>
                <a:ea typeface="MS PGothic" charset="-128"/>
                <a:sym typeface="Consolas" charset="0"/>
              </a:rPr>
              <a:t>n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  <a:sym typeface="Consolas" charset="0"/>
              </a:rPr>
              <a:t>d</a:t>
            </a:r>
            <a:r>
              <a:rPr lang="en-US" altLang="x-none" sz="2500" dirty="0">
                <a:solidFill>
                  <a:srgbClr val="7030A0"/>
                </a:solidFill>
                <a:ea typeface="MS PGothic" charset="-128"/>
                <a:sym typeface="Consolas" charset="0"/>
              </a:rPr>
              <a:t>o</a:t>
            </a:r>
            <a:r>
              <a:rPr lang="en-US" altLang="x-none" sz="2500" dirty="0">
                <a:solidFill>
                  <a:srgbClr val="FF40FF"/>
                </a:solidFill>
                <a:ea typeface="MS PGothic" charset="-128"/>
                <a:sym typeface="Consolas" charset="0"/>
              </a:rPr>
              <a:t>m</a:t>
            </a:r>
            <a:r>
              <a:rPr lang="en-US" altLang="x-none" sz="2500" dirty="0">
                <a:solidFill>
                  <a:srgbClr val="000000"/>
                </a:solidFill>
                <a:ea typeface="MS PGothic" charset="-128"/>
                <a:sym typeface="Consolas" charset="0"/>
              </a:rPr>
              <a:t> </a:t>
            </a:r>
            <a:r>
              <a:rPr lang="en-US" altLang="x-none" sz="2500" dirty="0">
                <a:solidFill>
                  <a:srgbClr val="FF0000"/>
                </a:solidFill>
                <a:ea typeface="MS PGothic" charset="-128"/>
                <a:sym typeface="Consolas" charset="0"/>
              </a:rPr>
              <a:t>c</a:t>
            </a:r>
            <a:r>
              <a:rPr lang="en-US" altLang="x-none" sz="2500" dirty="0">
                <a:solidFill>
                  <a:schemeClr val="accent2"/>
                </a:solidFill>
                <a:ea typeface="MS PGothic" charset="-128"/>
                <a:sym typeface="Consolas" charset="0"/>
              </a:rPr>
              <a:t>o</a:t>
            </a:r>
            <a:r>
              <a:rPr lang="en-US" altLang="x-none" sz="2500" dirty="0">
                <a:solidFill>
                  <a:srgbClr val="00B050"/>
                </a:solidFill>
                <a:ea typeface="MS PGothic" charset="-128"/>
                <a:sym typeface="Consolas" charset="0"/>
              </a:rPr>
              <a:t>l</a:t>
            </a:r>
            <a:r>
              <a:rPr lang="en-US" altLang="x-none" sz="2500" dirty="0">
                <a:solidFill>
                  <a:srgbClr val="0000FF"/>
                </a:solidFill>
                <a:ea typeface="MS PGothic" charset="-128"/>
                <a:sym typeface="Consolas" charset="0"/>
              </a:rPr>
              <a:t>o</a:t>
            </a:r>
            <a:r>
              <a:rPr lang="en-US" altLang="x-none" sz="2500" dirty="0">
                <a:solidFill>
                  <a:srgbClr val="7030A0"/>
                </a:solidFill>
                <a:ea typeface="MS PGothic" charset="-128"/>
                <a:sym typeface="Consolas" charset="0"/>
              </a:rPr>
              <a:t>r</a:t>
            </a:r>
            <a:r>
              <a:rPr lang="en-US" altLang="x-none" sz="2500" dirty="0">
                <a:solidFill>
                  <a:srgbClr val="000000"/>
                </a:solidFill>
                <a:ea typeface="MS PGothic" charset="-128"/>
                <a:sym typeface="Consolas" charset="0"/>
              </a:rPr>
              <a:t> whenever </a:t>
            </a:r>
            <a:r>
              <a:rPr lang="en-US" altLang="x-none" sz="25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btn</a:t>
            </a:r>
            <a:r>
              <a:rPr lang="en-US" altLang="en-US" sz="2500" dirty="0" err="1">
                <a:solidFill>
                  <a:srgbClr val="000000"/>
                </a:solidFill>
                <a:ea typeface="Arial" charset="0"/>
                <a:sym typeface="Consolas" charset="0"/>
              </a:rPr>
              <a:t>’</a:t>
            </a:r>
            <a:r>
              <a:rPr lang="en-US" altLang="ja-JP" sz="2500" dirty="0" err="1">
                <a:solidFill>
                  <a:srgbClr val="000000"/>
                </a:solidFill>
                <a:ea typeface="MS PGothic" charset="-128"/>
              </a:rPr>
              <a:t>s</a:t>
            </a:r>
            <a:r>
              <a:rPr lang="en-US" altLang="ja-JP" sz="2500" dirty="0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ja-JP" sz="25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ActionEvent</a:t>
            </a:r>
            <a:r>
              <a:rPr lang="en-US" altLang="ja-JP" sz="25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ja-JP" sz="2500" dirty="0">
                <a:solidFill>
                  <a:srgbClr val="000000"/>
                </a:solidFill>
                <a:ea typeface="MS PGothic" charset="-128"/>
              </a:rPr>
              <a:t>is detected?</a:t>
            </a:r>
            <a:endParaRPr lang="en-US" altLang="x-none" sz="2500" dirty="0">
              <a:ea typeface="MS PGothic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805238" y="1105957"/>
            <a:ext cx="8386762" cy="575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600" dirty="0">
                <a:latin typeface="Consolas" charset="0"/>
              </a:rPr>
              <a:t>public class </a:t>
            </a:r>
            <a:r>
              <a:rPr lang="en-US" altLang="x-none" sz="1600" dirty="0" err="1">
                <a:latin typeface="Consolas" charset="0"/>
              </a:rPr>
              <a:t>PaneOrganizer</a:t>
            </a:r>
            <a:r>
              <a:rPr lang="en-US" altLang="x-none" sz="1600" dirty="0">
                <a:latin typeface="Consolas" charset="0"/>
              </a:rPr>
              <a:t>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private </a:t>
            </a:r>
            <a:r>
              <a:rPr lang="en-US" altLang="x-none" sz="1600" dirty="0" err="1">
                <a:latin typeface="Consolas" charset="0"/>
              </a:rPr>
              <a:t>VBox</a:t>
            </a:r>
            <a:r>
              <a:rPr lang="en-US" altLang="x-none" sz="1600" dirty="0">
                <a:latin typeface="Consolas" charset="0"/>
              </a:rPr>
              <a:t> _root;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private Label _label;</a:t>
            </a:r>
          </a:p>
          <a:p>
            <a:pPr eaLnBrk="1" hangingPunct="1"/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latin typeface="Consolas" charset="0"/>
              </a:rPr>
              <a:t>	public </a:t>
            </a:r>
            <a:r>
              <a:rPr lang="en-US" altLang="x-none" sz="1600" dirty="0" err="1">
                <a:latin typeface="Consolas" charset="0"/>
              </a:rPr>
              <a:t>PaneOrganizer</a:t>
            </a:r>
            <a:r>
              <a:rPr lang="en-US" altLang="x-none" sz="16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_root = new </a:t>
            </a:r>
            <a:r>
              <a:rPr lang="en-US" altLang="x-none" sz="1600" dirty="0" err="1">
                <a:latin typeface="Consolas" charset="0"/>
              </a:rPr>
              <a:t>VBox</a:t>
            </a:r>
            <a:r>
              <a:rPr lang="en-US" altLang="x-none" sz="1600" dirty="0"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_label = new Label(</a:t>
            </a:r>
            <a:r>
              <a:rPr lang="en-US" altLang="en-US" sz="1600" dirty="0">
                <a:latin typeface="Consolas" charset="0"/>
              </a:rPr>
              <a:t>“</a:t>
            </a:r>
            <a:r>
              <a:rPr lang="en-US" altLang="x-none" sz="1600" dirty="0">
                <a:latin typeface="Consolas" charset="0"/>
              </a:rPr>
              <a:t>CS15 Rocks!</a:t>
            </a:r>
            <a:r>
              <a:rPr lang="en-US" altLang="en-US" sz="1600" dirty="0">
                <a:latin typeface="Consolas" charset="0"/>
              </a:rPr>
              <a:t>”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Button </a:t>
            </a:r>
            <a:r>
              <a:rPr lang="en-US" altLang="x-none" sz="1600" dirty="0" err="1">
                <a:latin typeface="Consolas" charset="0"/>
              </a:rPr>
              <a:t>btn</a:t>
            </a:r>
            <a:r>
              <a:rPr lang="en-US" altLang="x-none" sz="1600" dirty="0">
                <a:latin typeface="Consolas" charset="0"/>
              </a:rPr>
              <a:t> = new Button(</a:t>
            </a:r>
            <a:r>
              <a:rPr lang="en-US" altLang="en-US" sz="1600" dirty="0">
                <a:latin typeface="Consolas" charset="0"/>
              </a:rPr>
              <a:t>“</a:t>
            </a:r>
            <a:r>
              <a:rPr lang="en-US" altLang="x-none" sz="1600" dirty="0">
                <a:latin typeface="Consolas" charset="0"/>
              </a:rPr>
              <a:t>Random Color</a:t>
            </a:r>
            <a:r>
              <a:rPr lang="en-US" altLang="en-US" sz="1600" dirty="0">
                <a:latin typeface="Consolas" charset="0"/>
              </a:rPr>
              <a:t>”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</a:t>
            </a:r>
            <a:r>
              <a:rPr lang="en-US" altLang="x-none" sz="1600" dirty="0" err="1">
                <a:latin typeface="Consolas" charset="0"/>
              </a:rPr>
              <a:t>root.getChildren</a:t>
            </a:r>
            <a:r>
              <a:rPr lang="en-US" altLang="x-none" sz="1600" dirty="0">
                <a:latin typeface="Consolas" charset="0"/>
              </a:rPr>
              <a:t>().</a:t>
            </a:r>
            <a:r>
              <a:rPr lang="en-US" altLang="x-none" sz="1600" dirty="0" err="1">
                <a:latin typeface="Consolas" charset="0"/>
              </a:rPr>
              <a:t>addAll</a:t>
            </a:r>
            <a:r>
              <a:rPr lang="en-US" altLang="x-none" sz="1600" dirty="0">
                <a:latin typeface="Consolas" charset="0"/>
              </a:rPr>
              <a:t>(_</a:t>
            </a:r>
            <a:r>
              <a:rPr lang="en-US" altLang="x-none" sz="1600" dirty="0" err="1">
                <a:latin typeface="Consolas" charset="0"/>
              </a:rPr>
              <a:t>label,btn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</a:t>
            </a:r>
            <a:r>
              <a:rPr lang="en-US" altLang="x-none" sz="1600" dirty="0" err="1">
                <a:latin typeface="Consolas" charset="0"/>
              </a:rPr>
              <a:t>root.setSpacing</a:t>
            </a:r>
            <a:r>
              <a:rPr lang="en-US" altLang="x-none" sz="1600" dirty="0">
                <a:latin typeface="Consolas" charset="0"/>
              </a:rPr>
              <a:t>(8);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latin typeface="Consolas" charset="0"/>
              </a:rPr>
              <a:t>	public </a:t>
            </a:r>
            <a:r>
              <a:rPr lang="en-US" altLang="x-none" sz="1600" dirty="0" err="1">
                <a:latin typeface="Consolas" charset="0"/>
              </a:rPr>
              <a:t>VBox</a:t>
            </a:r>
            <a:r>
              <a:rPr lang="en-US" altLang="x-none" sz="1600" dirty="0">
                <a:latin typeface="Consolas" charset="0"/>
              </a:rPr>
              <a:t> </a:t>
            </a:r>
            <a:r>
              <a:rPr lang="en-US" altLang="x-none" sz="1600" dirty="0" err="1">
                <a:latin typeface="Consolas" charset="0"/>
              </a:rPr>
              <a:t>getRoot</a:t>
            </a:r>
            <a:r>
              <a:rPr lang="en-US" altLang="x-none" sz="16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return _root;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latin typeface="Consolas" charset="0"/>
              </a:rPr>
              <a:t>	private class </a:t>
            </a:r>
            <a:r>
              <a:rPr lang="en-US" altLang="x-none" sz="1600" dirty="0" err="1">
                <a:latin typeface="Consolas" charset="0"/>
              </a:rPr>
              <a:t>ClickHandler</a:t>
            </a:r>
            <a:r>
              <a:rPr lang="en-US" altLang="x-none" sz="1600" dirty="0">
                <a:latin typeface="Consolas" charset="0"/>
              </a:rPr>
              <a:t> implements </a:t>
            </a:r>
            <a:r>
              <a:rPr lang="en-US" altLang="x-none" sz="1600" dirty="0" err="1">
                <a:latin typeface="Consolas" charset="0"/>
              </a:rPr>
              <a:t>EventHandler</a:t>
            </a:r>
            <a:r>
              <a:rPr lang="en-US" altLang="x-none" sz="1600" dirty="0">
                <a:latin typeface="Consolas" charset="0"/>
              </a:rPr>
              <a:t>&lt;</a:t>
            </a:r>
            <a:r>
              <a:rPr lang="en-US" altLang="x-none" sz="1600" dirty="0" err="1">
                <a:latin typeface="Consolas" charset="0"/>
              </a:rPr>
              <a:t>ActionEvent</a:t>
            </a:r>
            <a:r>
              <a:rPr lang="en-US" altLang="x-none" sz="1600" dirty="0">
                <a:latin typeface="Consolas" charset="0"/>
              </a:rPr>
              <a:t>&gt; {</a:t>
            </a: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	public 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ClickHandler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() { //code and annotations elided}</a:t>
            </a: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		public void handle(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ActionEvent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 event) {</a:t>
            </a: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			//implementation elided for now</a:t>
            </a: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		}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}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itle 1"/>
          <p:cNvSpPr>
            <a:spLocks noGrp="1"/>
          </p:cNvSpPr>
          <p:nvPr>
            <p:ph type="title"/>
          </p:nvPr>
        </p:nvSpPr>
        <p:spPr>
          <a:xfrm>
            <a:off x="838200" y="-14473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Generating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javafx.scene.paint.Color</a:t>
            </a:r>
            <a:r>
              <a:rPr lang="en-US" altLang="x-none" dirty="0" err="1">
                <a:ea typeface="MS PGothic" charset="-128"/>
              </a:rPr>
              <a:t>s</a:t>
            </a:r>
            <a:endParaRPr lang="en-US" altLang="x-none" dirty="0">
              <a:ea typeface="MS PGothic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3492"/>
            <a:ext cx="12192000" cy="61880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0"/>
              </a:spcAft>
            </a:pPr>
            <a:r>
              <a:rPr lang="en-US" altLang="x-none" sz="2800" dirty="0">
                <a:solidFill>
                  <a:srgbClr val="000000"/>
                </a:solidFill>
                <a:ea typeface="MS PGothic" charset="-128"/>
                <a:sym typeface="Consolas" charset="0"/>
              </a:rPr>
              <a:t>We can generate most colors of visible color spectrum by additive mixtures of Red, Green and Blue </a:t>
            </a:r>
            <a:r>
              <a:rPr lang="en-US" altLang="en-US" sz="2800" dirty="0">
                <a:solidFill>
                  <a:srgbClr val="000000"/>
                </a:solidFill>
                <a:ea typeface="MS PGothic" charset="-128"/>
                <a:sym typeface="Consolas" charset="0"/>
              </a:rPr>
              <a:t>“</a:t>
            </a:r>
            <a:r>
              <a:rPr lang="en-US" altLang="x-none" sz="2800" dirty="0">
                <a:solidFill>
                  <a:srgbClr val="000000"/>
                </a:solidFill>
                <a:ea typeface="MS PGothic" charset="-128"/>
                <a:sym typeface="Consolas" charset="0"/>
              </a:rPr>
              <a:t>primaries</a:t>
            </a:r>
            <a:r>
              <a:rPr lang="en-US" altLang="en-US" sz="2800" dirty="0">
                <a:solidFill>
                  <a:srgbClr val="000000"/>
                </a:solidFill>
                <a:ea typeface="MS PGothic" charset="-128"/>
                <a:sym typeface="Consolas" charset="0"/>
              </a:rPr>
              <a:t>”</a:t>
            </a:r>
            <a:r>
              <a:rPr lang="en-US" altLang="x-none" sz="2800" dirty="0">
                <a:solidFill>
                  <a:srgbClr val="000000"/>
                </a:solidFill>
                <a:ea typeface="MS PGothic" charset="-128"/>
                <a:sym typeface="Consolas" charset="0"/>
              </a:rPr>
              <a:t> generated by display hardware </a:t>
            </a:r>
          </a:p>
          <a:p>
            <a:pPr lvl="1" eaLnBrk="1" hangingPunct="1">
              <a:lnSpc>
                <a:spcPct val="90000"/>
              </a:lnSpc>
              <a:spcAft>
                <a:spcPct val="0"/>
              </a:spcAft>
            </a:pPr>
            <a:r>
              <a:rPr lang="en-US" altLang="x-none" dirty="0">
                <a:sym typeface="Consolas" charset="0"/>
              </a:rPr>
              <a:t>each display pixel has a R,G, and B sub-pixels to do this color mixing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endParaRPr lang="en-US" altLang="x-none" dirty="0">
              <a:solidFill>
                <a:srgbClr val="0000FF"/>
              </a:solidFill>
              <a:latin typeface="Consolas" charset="0"/>
              <a:ea typeface="MS PGothic" charset="-128"/>
              <a:sym typeface="Consolas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endParaRPr lang="en-US" altLang="x-none" dirty="0">
              <a:solidFill>
                <a:srgbClr val="0000FF"/>
              </a:solidFill>
              <a:latin typeface="Consolas" charset="0"/>
              <a:ea typeface="MS PGothic" charset="-128"/>
              <a:sym typeface="Consolas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Arial" charset="0"/>
              <a:buNone/>
            </a:pPr>
            <a:b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</a:br>
            <a:endParaRPr lang="en-US" altLang="x-none" dirty="0">
              <a:solidFill>
                <a:srgbClr val="0000FF"/>
              </a:solidFill>
              <a:latin typeface="Consolas" charset="0"/>
              <a:ea typeface="MS PGothic" charset="-128"/>
              <a:sym typeface="Consolas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javafx.scene.paint.Color</a:t>
            </a:r>
            <a:r>
              <a:rPr lang="en-US" altLang="x-none" sz="2600" dirty="0">
                <a:solidFill>
                  <a:srgbClr val="000000"/>
                </a:solidFill>
                <a:ea typeface="MS PGothic" charset="-128"/>
              </a:rPr>
              <a:t> has static method                                            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rgb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(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int</a:t>
            </a:r>
            <a:r>
              <a:rPr lang="en-US" altLang="x-none" sz="13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red,</a:t>
            </a:r>
            <a:r>
              <a:rPr lang="en-US" altLang="x-none" sz="13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int</a:t>
            </a:r>
            <a:r>
              <a:rPr lang="en-US" altLang="x-none" sz="13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green,</a:t>
            </a:r>
            <a:r>
              <a:rPr lang="en-US" altLang="x-none" sz="12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int</a:t>
            </a:r>
            <a:r>
              <a:rPr lang="en-US" altLang="x-none" sz="13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blue)</a:t>
            </a:r>
            <a:r>
              <a:rPr lang="en-US" altLang="x-none" sz="2600" dirty="0">
                <a:solidFill>
                  <a:srgbClr val="000000"/>
                </a:solidFill>
                <a:ea typeface="MS PGothic" charset="-128"/>
              </a:rPr>
              <a:t> that returns a custom color according to specific passed-in Red, Green, and Blue integer values in [0-255]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x-none" sz="2600" dirty="0">
                <a:solidFill>
                  <a:srgbClr val="000000"/>
                </a:solidFill>
                <a:sym typeface="Consolas" charset="0"/>
              </a:rPr>
              <a:t>ex: 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Color.WHITE</a:t>
            </a:r>
            <a:r>
              <a:rPr lang="en-US" altLang="x-none" sz="2600" dirty="0">
                <a:solidFill>
                  <a:srgbClr val="000000"/>
                </a:solidFill>
                <a:sym typeface="Consolas" charset="0"/>
              </a:rPr>
              <a:t> can be expressed as </a:t>
            </a:r>
            <a:r>
              <a:rPr lang="en-US" altLang="x-none" sz="26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Color.rgb</a:t>
            </a:r>
            <a:r>
              <a:rPr lang="en-US" altLang="x-none" sz="26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(255,255,255)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endParaRPr lang="en-US" altLang="x-none" dirty="0">
              <a:solidFill>
                <a:srgbClr val="000000"/>
              </a:solidFill>
              <a:sym typeface="Consolas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x-none" dirty="0">
              <a:ea typeface="MS PGothic" charset="-128"/>
            </a:endParaRPr>
          </a:p>
        </p:txBody>
      </p:sp>
      <p:sp>
        <p:nvSpPr>
          <p:cNvPr id="174083" name="Rectangle 5"/>
          <p:cNvSpPr>
            <a:spLocks noChangeArrowheads="1"/>
          </p:cNvSpPr>
          <p:nvPr/>
        </p:nvSpPr>
        <p:spPr bwMode="auto">
          <a:xfrm>
            <a:off x="5976938" y="3244850"/>
            <a:ext cx="23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800"/>
              <a:t> </a:t>
            </a:r>
          </a:p>
        </p:txBody>
      </p:sp>
      <p:sp>
        <p:nvSpPr>
          <p:cNvPr id="174084" name="Rectangle 6"/>
          <p:cNvSpPr>
            <a:spLocks noChangeArrowheads="1"/>
          </p:cNvSpPr>
          <p:nvPr/>
        </p:nvSpPr>
        <p:spPr bwMode="auto">
          <a:xfrm>
            <a:off x="5976938" y="3244850"/>
            <a:ext cx="23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800"/>
              <a:t>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0" y="2699752"/>
            <a:ext cx="4387459" cy="224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1"/>
          <p:cNvSpPr>
            <a:spLocks noGrp="1"/>
          </p:cNvSpPr>
          <p:nvPr>
            <p:ph type="title"/>
          </p:nvPr>
        </p:nvSpPr>
        <p:spPr>
          <a:xfrm>
            <a:off x="212725" y="349250"/>
            <a:ext cx="11723688" cy="1325563"/>
          </a:xfrm>
        </p:spPr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: </a:t>
            </a:r>
            <a:r>
              <a:rPr lang="en-US" altLang="x-none" dirty="0">
                <a:ea typeface="MS PGothic" charset="-128"/>
              </a:rPr>
              <a:t>Our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,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endParaRPr lang="en-US" altLang="x-none" dirty="0">
              <a:solidFill>
                <a:srgbClr val="0000FF"/>
              </a:solidFill>
              <a:latin typeface="Consolas" charset="0"/>
              <a:ea typeface="MS PGothic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4826000" cy="5227638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Clr>
                <a:schemeClr val="tx1"/>
              </a:buClr>
              <a:buFont typeface="Calibri Light" charset="0"/>
              <a:buAutoNum type="arabicPeriod" startAt="3"/>
            </a:pPr>
            <a:r>
              <a:rPr lang="en-US" altLang="x-none" sz="2000" b="1" dirty="0">
                <a:ea typeface="MS PGothic" charset="-128"/>
              </a:rPr>
              <a:t>Defining our custom </a:t>
            </a:r>
            <a:r>
              <a:rPr lang="en-US" altLang="x-none" sz="20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000" b="1" dirty="0">
                <a:ea typeface="MS PGothic" charset="-128"/>
              </a:rPr>
              <a:t>, </a:t>
            </a:r>
            <a:r>
              <a:rPr lang="en-US" altLang="x-none" sz="20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2000" b="1" dirty="0">
                <a:ea typeface="MS PGothic" charset="-128"/>
              </a:rPr>
              <a:t>: </a:t>
            </a:r>
            <a:endParaRPr lang="en-US" altLang="x-none" sz="2000" dirty="0">
              <a:solidFill>
                <a:srgbClr val="FF0000"/>
              </a:solidFill>
              <a:ea typeface="MS PGothic" charset="-128"/>
            </a:endParaRPr>
          </a:p>
          <a:p>
            <a:pPr marL="514350" indent="-514350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x-none" sz="2000" dirty="0" err="1">
                <a:solidFill>
                  <a:srgbClr val="0000FF"/>
                </a:solidFill>
                <a:ea typeface="MS PGothic" charset="-128"/>
              </a:rPr>
              <a:t>M</a:t>
            </a: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ath.random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()</a:t>
            </a: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 returns a random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double</a:t>
            </a: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 between 0 inclusive and 1 exclusive</a:t>
            </a:r>
          </a:p>
          <a:p>
            <a:pPr marL="514350" indent="-514350" eaLnBrk="1" hangingPunct="1">
              <a:lnSpc>
                <a:spcPct val="80000"/>
              </a:lnSpc>
            </a:pP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Multiplying this value by 256 turns</a:t>
            </a:r>
            <a:br>
              <a:rPr lang="en-US" altLang="x-none" sz="2000" dirty="0">
                <a:solidFill>
                  <a:srgbClr val="000000"/>
                </a:solidFill>
                <a:ea typeface="MS PGothic" charset="-128"/>
              </a:rPr>
            </a:b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[0, 1)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double</a:t>
            </a: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 into a [0, 25</a:t>
            </a:r>
            <a:r>
              <a:rPr lang="de-DE" altLang="x-none" sz="2000" dirty="0">
                <a:solidFill>
                  <a:srgbClr val="000000"/>
                </a:solidFill>
                <a:ea typeface="MS PGothic" charset="-128"/>
              </a:rPr>
              <a:t>5)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double</a:t>
            </a: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, which we cast to a </a:t>
            </a:r>
            <a:r>
              <a:rPr lang="de-DE" altLang="x-none" sz="2000" dirty="0">
                <a:solidFill>
                  <a:srgbClr val="000000"/>
                </a:solidFill>
                <a:ea typeface="MS PGothic" charset="-128"/>
              </a:rPr>
              <a:t>[0,255]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int</a:t>
            </a: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 by using </a:t>
            </a:r>
            <a:r>
              <a:rPr lang="en-US" altLang="x-none" sz="19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(int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) </a:t>
            </a: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cast operator</a:t>
            </a:r>
            <a:endParaRPr lang="en-US" altLang="x-none" sz="2000" dirty="0">
              <a:ea typeface="MS PGothic" charset="-128"/>
            </a:endParaRPr>
          </a:p>
          <a:p>
            <a:pPr marL="514350" indent="-514350" eaLnBrk="1" hangingPunct="1">
              <a:lnSpc>
                <a:spcPct val="80000"/>
              </a:lnSpc>
            </a:pP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Use these</a:t>
            </a:r>
            <a:r>
              <a:rPr lang="en-US" altLang="x-none" sz="20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int</a:t>
            </a:r>
            <a:r>
              <a:rPr lang="en-US" altLang="x-none" sz="2000" dirty="0" err="1">
                <a:solidFill>
                  <a:srgbClr val="000000"/>
                </a:solidFill>
                <a:ea typeface="MS PGothic" charset="-128"/>
              </a:rPr>
              <a:t>s</a:t>
            </a: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 as Red, Green, and Blue RGB values for a custom </a:t>
            </a: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javafx.scene.paint.Color</a:t>
            </a:r>
            <a:endParaRPr lang="en-US" altLang="x-none" sz="2000" dirty="0">
              <a:solidFill>
                <a:srgbClr val="0000FF"/>
              </a:solidFill>
              <a:latin typeface="Consolas" charset="0"/>
              <a:ea typeface="MS PGothic" charset="-128"/>
              <a:sym typeface="Consolas" charset="0"/>
            </a:endParaRPr>
          </a:p>
          <a:p>
            <a:pPr marL="514350" indent="-514350" eaLnBrk="1" hangingPunct="1">
              <a:lnSpc>
                <a:spcPct val="80000"/>
              </a:lnSpc>
            </a:pP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Call </a:t>
            </a:r>
            <a:r>
              <a:rPr lang="en-US" altLang="x-none" sz="20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setTextFill</a:t>
            </a:r>
            <a:r>
              <a:rPr lang="en-US" altLang="x-none" sz="20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on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_label</a:t>
            </a:r>
            <a:r>
              <a:rPr lang="en-US" altLang="x-none" sz="2000" dirty="0">
                <a:ea typeface="MS PGothic" charset="-128"/>
              </a:rPr>
              <a:t>,</a:t>
            </a:r>
            <a:r>
              <a:rPr lang="en-US" altLang="x-none" sz="20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000" dirty="0">
                <a:ea typeface="MS PGothic" charset="-128"/>
              </a:rPr>
              <a:t>passing in new random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Color </a:t>
            </a: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we</a:t>
            </a:r>
            <a:r>
              <a:rPr lang="en-US" altLang="en-US" sz="2000" dirty="0">
                <a:solidFill>
                  <a:srgbClr val="000000"/>
                </a:solidFill>
                <a:ea typeface="MS PGothic" charset="-128"/>
              </a:rPr>
              <a:t>’</a:t>
            </a:r>
            <a:r>
              <a:rPr lang="en-US" altLang="x-none" sz="2000" dirty="0">
                <a:solidFill>
                  <a:srgbClr val="000000"/>
                </a:solidFill>
                <a:ea typeface="MS PGothic" charset="-128"/>
              </a:rPr>
              <a:t>ve created </a:t>
            </a:r>
          </a:p>
          <a:p>
            <a:pPr marL="514350" indent="-514350" eaLnBrk="1" hangingPunct="1">
              <a:lnSpc>
                <a:spcPct val="80000"/>
              </a:lnSpc>
            </a:pPr>
            <a:endParaRPr lang="en-US" altLang="x-none" sz="2000" dirty="0">
              <a:solidFill>
                <a:srgbClr val="000000"/>
              </a:solidFill>
              <a:ea typeface="MS PGothic" charset="-128"/>
            </a:endParaRPr>
          </a:p>
        </p:txBody>
      </p:sp>
      <p:sp>
        <p:nvSpPr>
          <p:cNvPr id="176131" name="Shape 375"/>
          <p:cNvSpPr txBox="1">
            <a:spLocks/>
          </p:cNvSpPr>
          <p:nvPr/>
        </p:nvSpPr>
        <p:spPr bwMode="auto">
          <a:xfrm>
            <a:off x="4748213" y="3101975"/>
            <a:ext cx="7610475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 anchor="ctr"/>
          <a:lstStyle>
            <a:lvl1pPr marL="2286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Clr>
                <a:srgbClr val="000000"/>
              </a:buClr>
              <a:buSzPct val="92000"/>
              <a:buFont typeface="Arial" charset="0"/>
              <a:buNone/>
            </a:pPr>
            <a:endParaRPr lang="x-none" altLang="x-none" sz="1600">
              <a:latin typeface="Consolas" charset="0"/>
              <a:sym typeface="Consolas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862513" y="2470150"/>
            <a:ext cx="8691562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600" dirty="0">
                <a:latin typeface="Consolas" charset="0"/>
              </a:rPr>
              <a:t>private class </a:t>
            </a:r>
            <a:r>
              <a:rPr lang="en-US" altLang="x-none" sz="1600" dirty="0" err="1">
                <a:latin typeface="Consolas" charset="0"/>
              </a:rPr>
              <a:t>ClickHandler</a:t>
            </a:r>
            <a:r>
              <a:rPr lang="en-US" altLang="x-none" sz="1600" dirty="0">
                <a:latin typeface="Consolas" charset="0"/>
              </a:rPr>
              <a:t> implements </a:t>
            </a:r>
            <a:r>
              <a:rPr lang="en-US" altLang="x-none" sz="1600" dirty="0" err="1">
                <a:latin typeface="Consolas" charset="0"/>
              </a:rPr>
              <a:t>EventHandler</a:t>
            </a:r>
            <a:r>
              <a:rPr lang="en-US" altLang="x-none" sz="1600" dirty="0">
                <a:latin typeface="Consolas" charset="0"/>
              </a:rPr>
              <a:t>&lt;</a:t>
            </a:r>
            <a:r>
              <a:rPr lang="en-US" altLang="x-none" sz="1600" dirty="0" err="1">
                <a:latin typeface="Consolas" charset="0"/>
              </a:rPr>
              <a:t>ActionEvent</a:t>
            </a:r>
            <a:r>
              <a:rPr lang="en-US" altLang="x-none" sz="1600" dirty="0">
                <a:latin typeface="Consolas" charset="0"/>
              </a:rPr>
              <a:t>&gt;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public </a:t>
            </a:r>
            <a:r>
              <a:rPr lang="en-US" altLang="x-none" sz="1600" dirty="0" err="1">
                <a:latin typeface="Consolas" charset="0"/>
              </a:rPr>
              <a:t>ClickHandler</a:t>
            </a:r>
            <a:r>
              <a:rPr lang="en-US" altLang="x-none" sz="16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	//code elided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}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@Override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public void handle(</a:t>
            </a:r>
            <a:r>
              <a:rPr lang="en-US" altLang="x-none" sz="1600" dirty="0" err="1">
                <a:latin typeface="Consolas" charset="0"/>
              </a:rPr>
              <a:t>ActionEvent</a:t>
            </a:r>
            <a:r>
              <a:rPr lang="en-US" altLang="x-none" sz="1600" dirty="0">
                <a:latin typeface="Consolas" charset="0"/>
              </a:rPr>
              <a:t> event)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	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int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 red = (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int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) (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Math.random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()*256); </a:t>
            </a: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		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int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 green = (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int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) (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Math.random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()*256); </a:t>
            </a: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		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int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 blue = (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int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) (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Math.random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()*256); </a:t>
            </a: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		Color 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customColor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 = 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Color.rgb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(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red,green,blue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			_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label.setTextFill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(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customColor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);</a:t>
            </a:r>
            <a:r>
              <a:rPr lang="en-US" altLang="x-none" sz="1600" dirty="0">
                <a:latin typeface="Consolas" charset="0"/>
              </a:rPr>
              <a:t>			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}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itle 1"/>
          <p:cNvSpPr>
            <a:spLocks noGrp="1"/>
          </p:cNvSpPr>
          <p:nvPr>
            <p:ph type="title"/>
          </p:nvPr>
        </p:nvSpPr>
        <p:spPr>
          <a:xfrm>
            <a:off x="838200" y="-46038"/>
            <a:ext cx="11114088" cy="1325563"/>
          </a:xfrm>
        </p:spPr>
        <p:txBody>
          <a:bodyPr/>
          <a:lstStyle/>
          <a:p>
            <a:pPr eaLnBrk="1" hangingPunct="1"/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r>
              <a:rPr lang="en-US" altLang="x-none" dirty="0">
                <a:ea typeface="MS PGothic" charset="-128"/>
              </a:rPr>
              <a:t>: Back to our </a:t>
            </a:r>
            <a:r>
              <a:rPr lang="en-US" altLang="x-none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PaneOrganizer</a:t>
            </a:r>
            <a:r>
              <a:rPr lang="en-US" altLang="x-none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dirty="0">
                <a:ea typeface="MS PGothic" charset="-128"/>
              </a:rPr>
              <a:t>Class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12725" y="1825625"/>
            <a:ext cx="3911600" cy="4351338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 Light" charset="0"/>
              <a:buAutoNum type="arabicPeriod" startAt="3"/>
            </a:pPr>
            <a:r>
              <a:rPr lang="en-US" altLang="x-none" sz="2400" b="1" dirty="0">
                <a:ea typeface="MS PGothic" charset="-128"/>
              </a:rPr>
              <a:t>Defining our custom </a:t>
            </a:r>
            <a:r>
              <a:rPr lang="en-US" altLang="x-none" sz="24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EventHandler</a:t>
            </a:r>
            <a:r>
              <a:rPr lang="en-US" altLang="x-none" sz="2400" b="1" dirty="0">
                <a:ea typeface="MS PGothic" charset="-128"/>
              </a:rPr>
              <a:t>, </a:t>
            </a:r>
            <a:r>
              <a:rPr lang="en-US" altLang="x-none" sz="2400" b="1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ClickHandler</a:t>
            </a:r>
            <a:r>
              <a:rPr lang="en-US" altLang="x-none" sz="2400" b="1" dirty="0">
                <a:ea typeface="MS PGothic" charset="-128"/>
              </a:rPr>
              <a:t>: </a:t>
            </a:r>
            <a:endParaRPr lang="en-US" altLang="x-none" sz="2400" dirty="0">
              <a:solidFill>
                <a:srgbClr val="FF0000"/>
              </a:solidFill>
              <a:ea typeface="MS PGothic" charset="-128"/>
            </a:endParaRPr>
          </a:p>
          <a:p>
            <a:pPr marL="514350" indent="-514350" eaLnBrk="1" hangingPunct="1">
              <a:lnSpc>
                <a:spcPct val="80000"/>
              </a:lnSpc>
            </a:pPr>
            <a:r>
              <a:rPr lang="en-US" altLang="x-none" sz="2700" dirty="0">
                <a:ea typeface="MS PGothic" charset="-128"/>
              </a:rPr>
              <a:t>Last step is to </a:t>
            </a:r>
            <a:r>
              <a:rPr lang="en-US" altLang="x-none" sz="2700" i="1" dirty="0">
                <a:ea typeface="MS PGothic" charset="-128"/>
              </a:rPr>
              <a:t>register</a:t>
            </a:r>
            <a:r>
              <a:rPr lang="en-US" altLang="x-none" sz="2700" dirty="0">
                <a:ea typeface="MS PGothic" charset="-128"/>
              </a:rPr>
              <a:t> the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Button</a:t>
            </a:r>
            <a:r>
              <a:rPr lang="en-US" altLang="x-none" sz="27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700" dirty="0">
                <a:ea typeface="MS PGothic" charset="-128"/>
              </a:rPr>
              <a:t>with the click 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Event</a:t>
            </a:r>
          </a:p>
          <a:p>
            <a:pPr marL="514350" indent="-514350" eaLnBrk="1" hangingPunct="1">
              <a:lnSpc>
                <a:spcPct val="80000"/>
              </a:lnSpc>
            </a:pPr>
            <a:r>
              <a:rPr lang="en-US" altLang="x-none" sz="2700" dirty="0">
                <a:ea typeface="MS PGothic" charset="-128"/>
                <a:sym typeface="Consolas" charset="0"/>
              </a:rPr>
              <a:t>To do so</a:t>
            </a:r>
            <a:r>
              <a:rPr lang="en-US" altLang="x-none" sz="2700" dirty="0">
                <a:ea typeface="MS PGothic" charset="-128"/>
              </a:rPr>
              <a:t>, call </a:t>
            </a:r>
            <a:r>
              <a:rPr lang="en-US" altLang="x-none" sz="27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setOnAction</a:t>
            </a:r>
            <a:r>
              <a:rPr lang="en-US" altLang="x-none" sz="2700" dirty="0">
                <a:ea typeface="MS PGothic" charset="-128"/>
                <a:sym typeface="Consolas" charset="0"/>
              </a:rPr>
              <a:t> </a:t>
            </a:r>
            <a:r>
              <a:rPr lang="en-US" altLang="x-none" sz="2700" dirty="0">
                <a:ea typeface="MS PGothic" charset="-128"/>
              </a:rPr>
              <a:t>on </a:t>
            </a:r>
            <a:r>
              <a:rPr lang="en-US" altLang="x-none" sz="27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btn</a:t>
            </a:r>
            <a:r>
              <a:rPr lang="en-US" altLang="x-none" sz="2700" dirty="0">
                <a:ea typeface="MS PGothic" charset="-128"/>
              </a:rPr>
              <a:t>, passing in an instance of our </a:t>
            </a:r>
            <a:r>
              <a:rPr lang="en-US" altLang="x-none" sz="27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ClickHandler</a:t>
            </a:r>
            <a:r>
              <a:rPr lang="en-US" altLang="x-none" sz="27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 </a:t>
            </a:r>
            <a:r>
              <a:rPr lang="en-US" altLang="x-none" sz="2700" dirty="0">
                <a:ea typeface="MS PGothic" charset="-128"/>
                <a:sym typeface="Consolas" charset="0"/>
              </a:rPr>
              <a:t>(Did this on S49)</a:t>
            </a:r>
            <a:endParaRPr lang="en-US" altLang="x-none" sz="2700" dirty="0">
              <a:ea typeface="MS PGothic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06825" y="1098550"/>
            <a:ext cx="8385175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600" dirty="0">
                <a:latin typeface="Consolas" charset="0"/>
              </a:rPr>
              <a:t>    public class </a:t>
            </a:r>
            <a:r>
              <a:rPr lang="en-US" altLang="x-none" sz="1600" dirty="0" err="1">
                <a:latin typeface="Consolas" charset="0"/>
              </a:rPr>
              <a:t>PaneOrganizer</a:t>
            </a:r>
            <a:r>
              <a:rPr lang="en-US" altLang="x-none" sz="1600" dirty="0">
                <a:latin typeface="Consolas" charset="0"/>
              </a:rPr>
              <a:t>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private </a:t>
            </a:r>
            <a:r>
              <a:rPr lang="en-US" altLang="x-none" sz="1600" dirty="0" err="1">
                <a:latin typeface="Consolas" charset="0"/>
              </a:rPr>
              <a:t>VBox</a:t>
            </a:r>
            <a:r>
              <a:rPr lang="en-US" altLang="x-none" sz="1600" dirty="0">
                <a:latin typeface="Consolas" charset="0"/>
              </a:rPr>
              <a:t> _root;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private Label _label;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public </a:t>
            </a:r>
            <a:r>
              <a:rPr lang="en-US" altLang="x-none" sz="1600" dirty="0" err="1">
                <a:latin typeface="Consolas" charset="0"/>
              </a:rPr>
              <a:t>PaneOrganizer</a:t>
            </a:r>
            <a:r>
              <a:rPr lang="en-US" altLang="x-none" sz="16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_root = new </a:t>
            </a:r>
            <a:r>
              <a:rPr lang="en-US" altLang="x-none" sz="1600" dirty="0" err="1">
                <a:latin typeface="Consolas" charset="0"/>
              </a:rPr>
              <a:t>VBox</a:t>
            </a:r>
            <a:r>
              <a:rPr lang="en-US" altLang="x-none" sz="1600" dirty="0"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_label = new Label(</a:t>
            </a:r>
            <a:r>
              <a:rPr lang="en-US" altLang="en-US" sz="1600" dirty="0">
                <a:latin typeface="Consolas" charset="0"/>
              </a:rPr>
              <a:t>“</a:t>
            </a:r>
            <a:r>
              <a:rPr lang="en-US" altLang="x-none" sz="1600" dirty="0">
                <a:latin typeface="Consolas" charset="0"/>
              </a:rPr>
              <a:t>CS15 Rocks!</a:t>
            </a:r>
            <a:r>
              <a:rPr lang="en-US" altLang="en-US" sz="1600" dirty="0">
                <a:latin typeface="Consolas" charset="0"/>
              </a:rPr>
              <a:t>”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Button </a:t>
            </a:r>
            <a:r>
              <a:rPr lang="en-US" altLang="x-none" sz="1600" dirty="0" err="1">
                <a:latin typeface="Consolas" charset="0"/>
              </a:rPr>
              <a:t>btn</a:t>
            </a:r>
            <a:r>
              <a:rPr lang="en-US" altLang="x-none" sz="1600" dirty="0">
                <a:latin typeface="Consolas" charset="0"/>
              </a:rPr>
              <a:t> = new Button(</a:t>
            </a:r>
            <a:r>
              <a:rPr lang="en-US" altLang="en-US" sz="1600" dirty="0">
                <a:latin typeface="Consolas" charset="0"/>
              </a:rPr>
              <a:t>“</a:t>
            </a:r>
            <a:r>
              <a:rPr lang="en-US" altLang="x-none" sz="1600" dirty="0">
                <a:latin typeface="Consolas" charset="0"/>
              </a:rPr>
              <a:t>Random Color</a:t>
            </a:r>
            <a:r>
              <a:rPr lang="en-US" altLang="en-US" sz="1600" dirty="0">
                <a:latin typeface="Consolas" charset="0"/>
              </a:rPr>
              <a:t>”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</a:t>
            </a:r>
            <a:r>
              <a:rPr lang="en-US" altLang="x-none" sz="1600" dirty="0" err="1">
                <a:latin typeface="Consolas" charset="0"/>
              </a:rPr>
              <a:t>root.getChildren</a:t>
            </a:r>
            <a:r>
              <a:rPr lang="en-US" altLang="x-none" sz="1600" dirty="0">
                <a:latin typeface="Consolas" charset="0"/>
              </a:rPr>
              <a:t>().</a:t>
            </a:r>
            <a:r>
              <a:rPr lang="en-US" altLang="x-none" sz="1600" dirty="0" err="1">
                <a:latin typeface="Consolas" charset="0"/>
              </a:rPr>
              <a:t>addAll</a:t>
            </a:r>
            <a:r>
              <a:rPr lang="en-US" altLang="x-none" sz="1600" dirty="0">
                <a:latin typeface="Consolas" charset="0"/>
              </a:rPr>
              <a:t>(_</a:t>
            </a:r>
            <a:r>
              <a:rPr lang="en-US" altLang="x-none" sz="1600" dirty="0" err="1">
                <a:latin typeface="Consolas" charset="0"/>
              </a:rPr>
              <a:t>label,btn</a:t>
            </a:r>
            <a:r>
              <a:rPr lang="en-US" altLang="x-none" sz="16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_</a:t>
            </a:r>
            <a:r>
              <a:rPr lang="en-US" altLang="x-none" sz="1600" dirty="0" err="1">
                <a:latin typeface="Consolas" charset="0"/>
              </a:rPr>
              <a:t>root.setSpacing</a:t>
            </a:r>
            <a:r>
              <a:rPr lang="en-US" altLang="x-none" sz="1600" dirty="0">
                <a:latin typeface="Consolas" charset="0"/>
              </a:rPr>
              <a:t>(8);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btn.setOnAction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(new </a:t>
            </a:r>
            <a:r>
              <a:rPr lang="en-US" altLang="x-none" sz="1600" dirty="0" err="1">
                <a:solidFill>
                  <a:srgbClr val="FF0000"/>
                </a:solidFill>
                <a:latin typeface="Consolas" charset="0"/>
              </a:rPr>
              <a:t>ClickHandler</a:t>
            </a:r>
            <a:r>
              <a:rPr lang="en-US" altLang="x-none" sz="1600" dirty="0">
                <a:solidFill>
                  <a:srgbClr val="FF0000"/>
                </a:solidFill>
                <a:latin typeface="Consolas" charset="0"/>
              </a:rPr>
              <a:t>());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latin typeface="Consolas" charset="0"/>
              </a:rPr>
              <a:t>	public </a:t>
            </a:r>
            <a:r>
              <a:rPr lang="en-US" altLang="x-none" sz="1600" dirty="0" err="1">
                <a:latin typeface="Consolas" charset="0"/>
              </a:rPr>
              <a:t>VBox</a:t>
            </a:r>
            <a:r>
              <a:rPr lang="en-US" altLang="x-none" sz="1600" dirty="0">
                <a:latin typeface="Consolas" charset="0"/>
              </a:rPr>
              <a:t> </a:t>
            </a:r>
            <a:r>
              <a:rPr lang="en-US" altLang="x-none" sz="1600" dirty="0" err="1">
                <a:latin typeface="Consolas" charset="0"/>
              </a:rPr>
              <a:t>getRoot</a:t>
            </a:r>
            <a:r>
              <a:rPr lang="en-US" altLang="x-none" sz="16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return _root;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latin typeface="Consolas" charset="0"/>
              </a:rPr>
              <a:t>	private class </a:t>
            </a:r>
            <a:r>
              <a:rPr lang="en-US" altLang="x-none" sz="1600" dirty="0" err="1">
                <a:latin typeface="Consolas" charset="0"/>
              </a:rPr>
              <a:t>ClickHandler</a:t>
            </a:r>
            <a:r>
              <a:rPr lang="en-US" altLang="x-none" sz="1600" dirty="0">
                <a:latin typeface="Consolas" charset="0"/>
              </a:rPr>
              <a:t> implements </a:t>
            </a:r>
            <a:r>
              <a:rPr lang="en-US" altLang="x-none" sz="1600" dirty="0" err="1">
                <a:latin typeface="Consolas" charset="0"/>
              </a:rPr>
              <a:t>EventHandler</a:t>
            </a:r>
            <a:r>
              <a:rPr lang="en-US" altLang="x-none" sz="1600" dirty="0">
                <a:latin typeface="Consolas" charset="0"/>
              </a:rPr>
              <a:t>&lt;</a:t>
            </a:r>
            <a:r>
              <a:rPr lang="en-US" altLang="x-none" sz="1600" dirty="0" err="1">
                <a:latin typeface="Consolas" charset="0"/>
              </a:rPr>
              <a:t>ActionEvent</a:t>
            </a:r>
            <a:r>
              <a:rPr lang="en-US" altLang="x-none" sz="1600" dirty="0">
                <a:latin typeface="Consolas" charset="0"/>
              </a:rPr>
              <a:t>&gt; {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	// code on previous slide</a:t>
            </a:r>
          </a:p>
          <a:p>
            <a:pPr eaLnBrk="1" hangingPunct="1"/>
            <a:r>
              <a:rPr lang="en-US" altLang="x-none" sz="16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600" dirty="0">
              <a:latin typeface="Consolas" charset="0"/>
            </a:endParaRPr>
          </a:p>
          <a:p>
            <a:pPr eaLnBrk="1" hangingPunct="1"/>
            <a:r>
              <a:rPr lang="en-US" altLang="x-none" sz="1600" dirty="0">
                <a:latin typeface="Consolas" charset="0"/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177" name="Shape 382"/>
          <p:cNvCxnSpPr>
            <a:cxnSpLocks noChangeShapeType="1"/>
          </p:cNvCxnSpPr>
          <p:nvPr/>
        </p:nvCxnSpPr>
        <p:spPr bwMode="auto">
          <a:xfrm>
            <a:off x="5624513" y="220663"/>
            <a:ext cx="0" cy="644683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8178" name="Shape 383"/>
          <p:cNvSpPr>
            <a:spLocks noGrp="1"/>
          </p:cNvSpPr>
          <p:nvPr>
            <p:ph type="title"/>
          </p:nvPr>
        </p:nvSpPr>
        <p:spPr>
          <a:xfrm>
            <a:off x="406400" y="438150"/>
            <a:ext cx="10972800" cy="1143000"/>
          </a:xfrm>
        </p:spPr>
        <p:txBody>
          <a:bodyPr lIns="121900" tIns="121900" rIns="121900" bIns="121900" anchor="b"/>
          <a:lstStyle/>
          <a:p>
            <a:pPr eaLnBrk="1" hangingPunct="1">
              <a:lnSpc>
                <a:spcPct val="100000"/>
              </a:lnSpc>
              <a:buClr>
                <a:srgbClr val="000000"/>
              </a:buClr>
              <a:buSzPct val="25000"/>
            </a:pPr>
            <a:r>
              <a:rPr lang="en-US" altLang="x-none" sz="4800" dirty="0">
                <a:solidFill>
                  <a:srgbClr val="000000"/>
                </a:solidFill>
                <a:ea typeface="MS PGothic" charset="-128"/>
                <a:sym typeface="Arial" charset="0"/>
              </a:rPr>
              <a:t>The Whole App:</a:t>
            </a:r>
            <a:br>
              <a:rPr lang="en-US" altLang="x-none" sz="4800" dirty="0">
                <a:solidFill>
                  <a:srgbClr val="000000"/>
                </a:solidFill>
                <a:ea typeface="MS PGothic" charset="-128"/>
                <a:sym typeface="Arial" charset="0"/>
              </a:rPr>
            </a:br>
            <a:r>
              <a:rPr lang="en-US" altLang="x-none" sz="4800" dirty="0">
                <a:solidFill>
                  <a:srgbClr val="000000"/>
                </a:solidFill>
                <a:ea typeface="MS PGothic" charset="-128"/>
                <a:sym typeface="Arial" charset="0"/>
              </a:rPr>
              <a:t>  </a:t>
            </a:r>
            <a:r>
              <a:rPr lang="en-US" altLang="x-none" sz="4800" dirty="0" err="1">
                <a:solidFill>
                  <a:srgbClr val="0000FF"/>
                </a:solidFill>
                <a:latin typeface="Consolas" charset="0"/>
                <a:ea typeface="MS PGothic" charset="-128"/>
              </a:rPr>
              <a:t>ColorChanger</a:t>
            </a:r>
            <a:endParaRPr lang="en-US" altLang="x-none" sz="4800" dirty="0">
              <a:solidFill>
                <a:srgbClr val="000000"/>
              </a:solidFill>
              <a:ea typeface="MS PGothic" charset="-128"/>
              <a:sym typeface="Arial" charset="0"/>
            </a:endParaRPr>
          </a:p>
        </p:txBody>
      </p:sp>
      <p:sp>
        <p:nvSpPr>
          <p:cNvPr id="178179" name="Shape 389"/>
          <p:cNvSpPr txBox="1">
            <a:spLocks noChangeArrowheads="1"/>
          </p:cNvSpPr>
          <p:nvPr/>
        </p:nvSpPr>
        <p:spPr bwMode="auto">
          <a:xfrm>
            <a:off x="-1588" y="1401763"/>
            <a:ext cx="5292726" cy="233680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0" tIns="121900" rIns="121900" bIns="121900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rgbClr val="666666"/>
                </a:solidFill>
                <a:latin typeface="Consolas" charset="0"/>
                <a:sym typeface="Consolas" charset="0"/>
              </a:rPr>
              <a:t>//App class imports</a:t>
            </a:r>
          </a:p>
          <a:p>
            <a:pPr eaLnBrk="1" hangingPunct="1"/>
            <a:r>
              <a:rPr lang="en-US" altLang="x-none" sz="1200">
                <a:latin typeface="Consolas" charset="0"/>
                <a:sym typeface="Consolas" charset="0"/>
              </a:rPr>
              <a:t>import javafx.stage.Stage;</a:t>
            </a:r>
          </a:p>
          <a:p>
            <a:pPr eaLnBrk="1" hangingPunct="1"/>
            <a:r>
              <a:rPr lang="en-US" altLang="x-none" sz="1200">
                <a:latin typeface="Consolas" charset="0"/>
                <a:sym typeface="Consolas" charset="0"/>
              </a:rPr>
              <a:t>import javafx.scene.Scene;</a:t>
            </a:r>
          </a:p>
          <a:p>
            <a:pPr eaLnBrk="1" hangingPunct="1"/>
            <a:r>
              <a:rPr lang="en-US" altLang="x-none" sz="1200">
                <a:latin typeface="Consolas" charset="0"/>
                <a:sym typeface="Consolas" charset="0"/>
              </a:rPr>
              <a:t>import javafx.application.*;</a:t>
            </a:r>
          </a:p>
          <a:p>
            <a:pPr eaLnBrk="1" hangingPunct="1"/>
            <a:r>
              <a:rPr lang="en-US" altLang="x-none" sz="1200">
                <a:solidFill>
                  <a:srgbClr val="666666"/>
                </a:solidFill>
                <a:latin typeface="Consolas" charset="0"/>
                <a:sym typeface="Consolas" charset="0"/>
              </a:rPr>
              <a:t>// package includes Pane class and its subclasses</a:t>
            </a:r>
          </a:p>
          <a:p>
            <a:pPr eaLnBrk="1" hangingPunct="1"/>
            <a:r>
              <a:rPr lang="en-US" altLang="x-none" sz="1200">
                <a:latin typeface="Consolas" charset="0"/>
                <a:sym typeface="Consolas" charset="0"/>
              </a:rPr>
              <a:t>import javafx.scene.layout.*; </a:t>
            </a:r>
          </a:p>
          <a:p>
            <a:pPr eaLnBrk="1" hangingPunct="1">
              <a:buClr>
                <a:srgbClr val="000000"/>
              </a:buClr>
              <a:buSzPct val="122000"/>
            </a:pPr>
            <a:r>
              <a:rPr lang="en-US" altLang="x-none" sz="1200">
                <a:solidFill>
                  <a:srgbClr val="666666"/>
                </a:solidFill>
                <a:latin typeface="Consolas" charset="0"/>
                <a:sym typeface="Consolas" charset="0"/>
              </a:rPr>
              <a:t>//package includes Label, Button classes</a:t>
            </a:r>
          </a:p>
          <a:p>
            <a:pPr eaLnBrk="1" hangingPunct="1"/>
            <a:r>
              <a:rPr lang="en-US" altLang="x-none" sz="1200">
                <a:latin typeface="Consolas" charset="0"/>
                <a:sym typeface="Consolas" charset="0"/>
              </a:rPr>
              <a:t>import javafx.scene.control.*;</a:t>
            </a:r>
          </a:p>
          <a:p>
            <a:pPr eaLnBrk="1" hangingPunct="1"/>
            <a:r>
              <a:rPr lang="en-US" altLang="x-none" sz="1200">
                <a:solidFill>
                  <a:srgbClr val="666666"/>
                </a:solidFill>
                <a:latin typeface="Consolas" charset="0"/>
                <a:sym typeface="Consolas" charset="0"/>
              </a:rPr>
              <a:t>//package includes ActionEvent, EventHandler classes</a:t>
            </a:r>
          </a:p>
          <a:p>
            <a:pPr eaLnBrk="1" hangingPunct="1"/>
            <a:r>
              <a:rPr lang="en-US" altLang="x-none" sz="1200">
                <a:latin typeface="Consolas" charset="0"/>
                <a:sym typeface="Consolas" charset="0"/>
              </a:rPr>
              <a:t>import javafx.event.*;</a:t>
            </a:r>
          </a:p>
          <a:p>
            <a:pPr eaLnBrk="1" hangingPunct="1">
              <a:buClr>
                <a:srgbClr val="000000"/>
              </a:buClr>
              <a:buSzPct val="122000"/>
            </a:pPr>
            <a:r>
              <a:rPr lang="en-US" altLang="x-none" sz="1200">
                <a:latin typeface="Consolas" charset="0"/>
                <a:sym typeface="Consolas" charset="0"/>
              </a:rPr>
              <a:t>import javafx.scene.paint.Color;</a:t>
            </a:r>
          </a:p>
          <a:p>
            <a:pPr eaLnBrk="1" hangingPunct="1"/>
            <a:endParaRPr lang="en-US" altLang="x-none" sz="1400">
              <a:latin typeface="Consolas" charset="0"/>
              <a:sym typeface="Consolas" charset="0"/>
            </a:endParaRPr>
          </a:p>
          <a:p>
            <a:pPr eaLnBrk="1" hangingPunct="1"/>
            <a:endParaRPr lang="en-US" altLang="x-none" sz="1400">
              <a:latin typeface="Consolas" charset="0"/>
              <a:sym typeface="Consolas" charset="0"/>
            </a:endParaRPr>
          </a:p>
        </p:txBody>
      </p:sp>
      <p:sp>
        <p:nvSpPr>
          <p:cNvPr id="178180" name="Shape 384"/>
          <p:cNvSpPr txBox="1">
            <a:spLocks noChangeArrowheads="1"/>
          </p:cNvSpPr>
          <p:nvPr/>
        </p:nvSpPr>
        <p:spPr bwMode="auto">
          <a:xfrm>
            <a:off x="-33338" y="4100513"/>
            <a:ext cx="5903913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buClr>
                <a:srgbClr val="000000"/>
              </a:buClr>
            </a:pPr>
            <a:r>
              <a:rPr lang="en-US" altLang="x-none" sz="1300" dirty="0">
                <a:latin typeface="Consolas" charset="0"/>
                <a:sym typeface="Consolas" charset="0"/>
              </a:rPr>
              <a:t>public class App extends Application {</a:t>
            </a:r>
          </a:p>
          <a:p>
            <a:pPr eaLnBrk="1" hangingPunct="1">
              <a:buClr>
                <a:srgbClr val="000000"/>
              </a:buClr>
            </a:pPr>
            <a:endParaRPr lang="en-US" altLang="x-none" sz="1300" dirty="0"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</a:pPr>
            <a:r>
              <a:rPr lang="en-US" altLang="x-none" sz="1300" dirty="0">
                <a:latin typeface="Consolas" charset="0"/>
                <a:sym typeface="Consolas" charset="0"/>
              </a:rPr>
              <a:t>    @Override</a:t>
            </a:r>
          </a:p>
          <a:p>
            <a:pPr eaLnBrk="1" hangingPunct="1">
              <a:buClr>
                <a:srgbClr val="000000"/>
              </a:buClr>
            </a:pPr>
            <a:r>
              <a:rPr lang="en-US" altLang="x-none" sz="1300" dirty="0">
                <a:latin typeface="Consolas" charset="0"/>
                <a:sym typeface="Consolas" charset="0"/>
              </a:rPr>
              <a:t>    public void start(Stage stage) {</a:t>
            </a:r>
          </a:p>
          <a:p>
            <a:pPr eaLnBrk="1" hangingPunct="1">
              <a:buClr>
                <a:srgbClr val="000000"/>
              </a:buClr>
            </a:pPr>
            <a:r>
              <a:rPr lang="en-US" altLang="x-none" sz="1300" dirty="0">
                <a:latin typeface="Consolas" charset="0"/>
                <a:sym typeface="Consolas" charset="0"/>
              </a:rPr>
              <a:t>        </a:t>
            </a:r>
            <a:r>
              <a:rPr lang="en-US" altLang="x-none" sz="1300" dirty="0" err="1">
                <a:latin typeface="Consolas" charset="0"/>
                <a:sym typeface="Consolas" charset="0"/>
              </a:rPr>
              <a:t>PaneOrganizer</a:t>
            </a:r>
            <a:r>
              <a:rPr lang="en-US" altLang="x-none" sz="1300" dirty="0">
                <a:latin typeface="Consolas" charset="0"/>
                <a:sym typeface="Consolas" charset="0"/>
              </a:rPr>
              <a:t> organizer = new </a:t>
            </a:r>
            <a:r>
              <a:rPr lang="en-US" altLang="x-none" sz="1300" dirty="0" err="1">
                <a:latin typeface="Consolas" charset="0"/>
                <a:sym typeface="Consolas" charset="0"/>
              </a:rPr>
              <a:t>PaneOrganizer</a:t>
            </a:r>
            <a:r>
              <a:rPr lang="en-US" altLang="x-none" sz="1300" dirty="0">
                <a:latin typeface="Consolas" charset="0"/>
                <a:sym typeface="Consolas" charset="0"/>
              </a:rPr>
              <a:t>();</a:t>
            </a:r>
          </a:p>
          <a:p>
            <a:pPr eaLnBrk="1" hangingPunct="1">
              <a:buClr>
                <a:srgbClr val="000000"/>
              </a:buClr>
            </a:pPr>
            <a:r>
              <a:rPr lang="en-US" altLang="x-none" sz="1300" dirty="0">
                <a:latin typeface="Consolas" charset="0"/>
                <a:sym typeface="Consolas" charset="0"/>
              </a:rPr>
              <a:t>        Scene scene = new Scene(</a:t>
            </a:r>
            <a:r>
              <a:rPr lang="en-US" altLang="x-none" sz="1300" dirty="0" err="1">
                <a:latin typeface="Consolas" charset="0"/>
                <a:sym typeface="Consolas" charset="0"/>
              </a:rPr>
              <a:t>organizer.getRoot</a:t>
            </a:r>
            <a:r>
              <a:rPr lang="en-US" altLang="x-none" sz="1300" dirty="0">
                <a:latin typeface="Consolas" charset="0"/>
                <a:sym typeface="Consolas" charset="0"/>
              </a:rPr>
              <a:t>(),80,80);</a:t>
            </a:r>
          </a:p>
          <a:p>
            <a:pPr eaLnBrk="1" hangingPunct="1">
              <a:buClr>
                <a:srgbClr val="000000"/>
              </a:buClr>
            </a:pPr>
            <a:r>
              <a:rPr lang="en-US" altLang="x-none" sz="1300" dirty="0">
                <a:latin typeface="Consolas" charset="0"/>
                <a:sym typeface="Consolas" charset="0"/>
              </a:rPr>
              <a:t>        </a:t>
            </a:r>
            <a:r>
              <a:rPr lang="en-US" altLang="x-none" sz="1300" dirty="0" err="1">
                <a:latin typeface="Consolas" charset="0"/>
                <a:sym typeface="Consolas" charset="0"/>
              </a:rPr>
              <a:t>stage.setScene</a:t>
            </a:r>
            <a:r>
              <a:rPr lang="en-US" altLang="x-none" sz="1300" dirty="0">
                <a:latin typeface="Consolas" charset="0"/>
                <a:sym typeface="Consolas" charset="0"/>
              </a:rPr>
              <a:t>(scene);</a:t>
            </a:r>
          </a:p>
          <a:p>
            <a:pPr eaLnBrk="1" hangingPunct="1">
              <a:buClr>
                <a:srgbClr val="000000"/>
              </a:buClr>
            </a:pPr>
            <a:r>
              <a:rPr lang="en-US" altLang="x-none" sz="1300" dirty="0">
                <a:latin typeface="Consolas" charset="0"/>
                <a:sym typeface="Consolas" charset="0"/>
              </a:rPr>
              <a:t>        </a:t>
            </a:r>
            <a:r>
              <a:rPr lang="en-US" altLang="x-none" sz="1300" dirty="0" err="1">
                <a:latin typeface="Consolas" charset="0"/>
                <a:sym typeface="Consolas" charset="0"/>
              </a:rPr>
              <a:t>stage.setTitle</a:t>
            </a:r>
            <a:r>
              <a:rPr lang="en-US" altLang="x-none" sz="1300" dirty="0">
                <a:latin typeface="Consolas" charset="0"/>
                <a:sym typeface="Consolas" charset="0"/>
              </a:rPr>
              <a:t>("Color Changer");</a:t>
            </a:r>
          </a:p>
          <a:p>
            <a:pPr eaLnBrk="1" hangingPunct="1">
              <a:buClr>
                <a:srgbClr val="000000"/>
              </a:buClr>
            </a:pPr>
            <a:r>
              <a:rPr lang="en-US" altLang="x-none" sz="1300" dirty="0">
                <a:latin typeface="Consolas" charset="0"/>
                <a:sym typeface="Consolas" charset="0"/>
              </a:rPr>
              <a:t>        </a:t>
            </a:r>
            <a:r>
              <a:rPr lang="en-US" altLang="x-none" sz="1300" dirty="0" err="1">
                <a:latin typeface="Consolas" charset="0"/>
                <a:sym typeface="Consolas" charset="0"/>
              </a:rPr>
              <a:t>stage.show</a:t>
            </a:r>
            <a:r>
              <a:rPr lang="en-US" altLang="x-none" sz="1300" dirty="0">
                <a:latin typeface="Consolas" charset="0"/>
                <a:sym typeface="Consolas" charset="0"/>
              </a:rPr>
              <a:t>();</a:t>
            </a:r>
          </a:p>
          <a:p>
            <a:pPr eaLnBrk="1" hangingPunct="1">
              <a:buClr>
                <a:srgbClr val="000000"/>
              </a:buClr>
            </a:pPr>
            <a:r>
              <a:rPr lang="en-US" altLang="x-none" sz="1300" dirty="0">
                <a:latin typeface="Consolas" charset="0"/>
                <a:sym typeface="Consolas" charset="0"/>
              </a:rPr>
              <a:t>    }</a:t>
            </a:r>
          </a:p>
          <a:p>
            <a:pPr eaLnBrk="1" hangingPunct="1">
              <a:buClr>
                <a:srgbClr val="000000"/>
              </a:buClr>
            </a:pPr>
            <a:endParaRPr lang="en-US" altLang="x-none" sz="1300" dirty="0">
              <a:latin typeface="Consolas" charset="0"/>
              <a:sym typeface="Consolas" charset="0"/>
            </a:endParaRPr>
          </a:p>
          <a:p>
            <a:pPr eaLnBrk="1" hangingPunct="1">
              <a:buClr>
                <a:srgbClr val="000000"/>
              </a:buClr>
            </a:pPr>
            <a:r>
              <a:rPr lang="en-US" altLang="x-none" sz="1300" dirty="0">
                <a:latin typeface="Consolas" charset="0"/>
                <a:sym typeface="Consolas" charset="0"/>
              </a:rPr>
              <a:t>}</a:t>
            </a:r>
          </a:p>
          <a:p>
            <a:pPr eaLnBrk="1" hangingPunct="1">
              <a:buClr>
                <a:srgbClr val="000000"/>
              </a:buClr>
            </a:pPr>
            <a:endParaRPr lang="en-US" altLang="x-none" sz="1300" dirty="0">
              <a:latin typeface="Consolas" charset="0"/>
              <a:sym typeface="Consolas" charset="0"/>
            </a:endParaRPr>
          </a:p>
        </p:txBody>
      </p:sp>
      <p:sp>
        <p:nvSpPr>
          <p:cNvPr id="178181" name="TextBox 6"/>
          <p:cNvSpPr txBox="1">
            <a:spLocks noChangeArrowheads="1"/>
          </p:cNvSpPr>
          <p:nvPr/>
        </p:nvSpPr>
        <p:spPr bwMode="auto">
          <a:xfrm>
            <a:off x="5624513" y="340445"/>
            <a:ext cx="7080250" cy="640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300" dirty="0">
                <a:latin typeface="Consolas" charset="0"/>
              </a:rPr>
              <a:t>public class </a:t>
            </a:r>
            <a:r>
              <a:rPr lang="en-US" altLang="x-none" sz="1300" dirty="0" err="1">
                <a:latin typeface="Consolas" charset="0"/>
              </a:rPr>
              <a:t>PaneOrganizer</a:t>
            </a:r>
            <a:r>
              <a:rPr lang="en-US" altLang="x-none" sz="1300" dirty="0">
                <a:latin typeface="Consolas" charset="0"/>
              </a:rPr>
              <a:t> {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private </a:t>
            </a:r>
            <a:r>
              <a:rPr lang="en-US" altLang="x-none" sz="1300" dirty="0" err="1">
                <a:latin typeface="Consolas" charset="0"/>
              </a:rPr>
              <a:t>VBox</a:t>
            </a:r>
            <a:r>
              <a:rPr lang="en-US" altLang="x-none" sz="1300" dirty="0">
                <a:latin typeface="Consolas" charset="0"/>
              </a:rPr>
              <a:t> _root;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private Label _label;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public </a:t>
            </a:r>
            <a:r>
              <a:rPr lang="en-US" altLang="x-none" sz="1300" dirty="0" err="1">
                <a:latin typeface="Consolas" charset="0"/>
              </a:rPr>
              <a:t>PaneOrganizer</a:t>
            </a:r>
            <a:r>
              <a:rPr lang="en-US" altLang="x-none" sz="13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	_root = new </a:t>
            </a:r>
            <a:r>
              <a:rPr lang="en-US" altLang="x-none" sz="1300" dirty="0" err="1">
                <a:latin typeface="Consolas" charset="0"/>
              </a:rPr>
              <a:t>VBox</a:t>
            </a:r>
            <a:r>
              <a:rPr lang="en-US" altLang="x-none" sz="1300" dirty="0">
                <a:latin typeface="Consolas" charset="0"/>
              </a:rPr>
              <a:t>();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	_label = new Label(</a:t>
            </a:r>
            <a:r>
              <a:rPr lang="en-US" altLang="en-US" sz="1300" dirty="0">
                <a:latin typeface="Consolas" charset="0"/>
              </a:rPr>
              <a:t>“</a:t>
            </a:r>
            <a:r>
              <a:rPr lang="en-US" altLang="x-none" sz="1300" dirty="0">
                <a:latin typeface="Consolas" charset="0"/>
              </a:rPr>
              <a:t>CS15 Rocks!</a:t>
            </a:r>
            <a:r>
              <a:rPr lang="en-US" altLang="en-US" sz="1300" dirty="0">
                <a:latin typeface="Consolas" charset="0"/>
              </a:rPr>
              <a:t>”</a:t>
            </a:r>
            <a:r>
              <a:rPr lang="en-US" altLang="x-none" sz="13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	Button </a:t>
            </a:r>
            <a:r>
              <a:rPr lang="en-US" altLang="x-none" sz="1300" dirty="0" err="1">
                <a:latin typeface="Consolas" charset="0"/>
              </a:rPr>
              <a:t>btn</a:t>
            </a:r>
            <a:r>
              <a:rPr lang="en-US" altLang="x-none" sz="1300" dirty="0">
                <a:latin typeface="Consolas" charset="0"/>
              </a:rPr>
              <a:t> = new Button(</a:t>
            </a:r>
            <a:r>
              <a:rPr lang="en-US" altLang="en-US" sz="1300" dirty="0">
                <a:latin typeface="Consolas" charset="0"/>
              </a:rPr>
              <a:t>“</a:t>
            </a:r>
            <a:r>
              <a:rPr lang="en-US" altLang="x-none" sz="1300" dirty="0">
                <a:latin typeface="Consolas" charset="0"/>
              </a:rPr>
              <a:t>Random Color</a:t>
            </a:r>
            <a:r>
              <a:rPr lang="en-US" altLang="en-US" sz="1300" dirty="0">
                <a:latin typeface="Consolas" charset="0"/>
              </a:rPr>
              <a:t>”</a:t>
            </a:r>
            <a:r>
              <a:rPr lang="en-US" altLang="x-none" sz="13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	_</a:t>
            </a:r>
            <a:r>
              <a:rPr lang="en-US" altLang="x-none" sz="1300" dirty="0" err="1">
                <a:latin typeface="Consolas" charset="0"/>
              </a:rPr>
              <a:t>root.getChildren</a:t>
            </a:r>
            <a:r>
              <a:rPr lang="en-US" altLang="x-none" sz="1300" dirty="0">
                <a:latin typeface="Consolas" charset="0"/>
              </a:rPr>
              <a:t>().</a:t>
            </a:r>
            <a:r>
              <a:rPr lang="en-US" altLang="x-none" sz="1300" dirty="0" err="1">
                <a:latin typeface="Consolas" charset="0"/>
              </a:rPr>
              <a:t>addAll</a:t>
            </a:r>
            <a:r>
              <a:rPr lang="en-US" altLang="x-none" sz="1300" dirty="0">
                <a:latin typeface="Consolas" charset="0"/>
              </a:rPr>
              <a:t>(_</a:t>
            </a:r>
            <a:r>
              <a:rPr lang="en-US" altLang="x-none" sz="1300" dirty="0" err="1">
                <a:latin typeface="Consolas" charset="0"/>
              </a:rPr>
              <a:t>label,btn</a:t>
            </a:r>
            <a:r>
              <a:rPr lang="en-US" altLang="x-none" sz="13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	_</a:t>
            </a:r>
            <a:r>
              <a:rPr lang="en-US" altLang="x-none" sz="1300" dirty="0" err="1">
                <a:latin typeface="Consolas" charset="0"/>
              </a:rPr>
              <a:t>root.setSpacing</a:t>
            </a:r>
            <a:r>
              <a:rPr lang="en-US" altLang="x-none" sz="1300" dirty="0">
                <a:latin typeface="Consolas" charset="0"/>
              </a:rPr>
              <a:t>(8);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	</a:t>
            </a:r>
            <a:r>
              <a:rPr lang="en-US" altLang="x-none" sz="1300" dirty="0" err="1">
                <a:latin typeface="Consolas" charset="0"/>
              </a:rPr>
              <a:t>btn.setOnAction</a:t>
            </a:r>
            <a:r>
              <a:rPr lang="en-US" altLang="x-none" sz="1300" dirty="0">
                <a:latin typeface="Consolas" charset="0"/>
              </a:rPr>
              <a:t>(new </a:t>
            </a:r>
            <a:r>
              <a:rPr lang="en-US" altLang="x-none" sz="1300" dirty="0" err="1">
                <a:latin typeface="Consolas" charset="0"/>
              </a:rPr>
              <a:t>ClickHandler</a:t>
            </a:r>
            <a:r>
              <a:rPr lang="en-US" altLang="x-none" sz="1300" dirty="0">
                <a:latin typeface="Consolas" charset="0"/>
              </a:rPr>
              <a:t>());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300" dirty="0">
              <a:latin typeface="Consolas" charset="0"/>
            </a:endParaRPr>
          </a:p>
          <a:p>
            <a:pPr eaLnBrk="1" hangingPunct="1"/>
            <a:r>
              <a:rPr lang="en-US" altLang="x-none" sz="1300" dirty="0">
                <a:latin typeface="Consolas" charset="0"/>
              </a:rPr>
              <a:t>	public </a:t>
            </a:r>
            <a:r>
              <a:rPr lang="en-US" altLang="x-none" sz="1300" dirty="0" err="1">
                <a:latin typeface="Consolas" charset="0"/>
              </a:rPr>
              <a:t>VBox</a:t>
            </a:r>
            <a:r>
              <a:rPr lang="en-US" altLang="x-none" sz="1300" dirty="0">
                <a:latin typeface="Consolas" charset="0"/>
              </a:rPr>
              <a:t> </a:t>
            </a:r>
            <a:r>
              <a:rPr lang="en-US" altLang="x-none" sz="1300" dirty="0" err="1">
                <a:latin typeface="Consolas" charset="0"/>
              </a:rPr>
              <a:t>getRoot</a:t>
            </a:r>
            <a:r>
              <a:rPr lang="en-US" altLang="x-none" sz="1300" dirty="0">
                <a:latin typeface="Consolas" charset="0"/>
              </a:rPr>
              <a:t>() {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	return _root;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}</a:t>
            </a:r>
          </a:p>
          <a:p>
            <a:pPr eaLnBrk="1" hangingPunct="1"/>
            <a:endParaRPr lang="en-US" altLang="x-none" sz="1300" dirty="0">
              <a:latin typeface="Consolas" charset="0"/>
            </a:endParaRPr>
          </a:p>
          <a:p>
            <a:pPr eaLnBrk="1" hangingPunct="1"/>
            <a:r>
              <a:rPr lang="en-US" altLang="x-none" sz="1300" dirty="0">
                <a:latin typeface="Consolas" charset="0"/>
              </a:rPr>
              <a:t>	private class </a:t>
            </a:r>
            <a:r>
              <a:rPr lang="en-US" altLang="x-none" sz="1300" dirty="0" err="1">
                <a:latin typeface="Consolas" charset="0"/>
              </a:rPr>
              <a:t>ClickHandler</a:t>
            </a:r>
            <a:r>
              <a:rPr lang="en-US" altLang="x-none" sz="1300" dirty="0">
                <a:latin typeface="Consolas" charset="0"/>
              </a:rPr>
              <a:t> 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implements </a:t>
            </a:r>
            <a:r>
              <a:rPr lang="en-US" altLang="x-none" sz="1300" dirty="0" err="1">
                <a:latin typeface="Consolas" charset="0"/>
              </a:rPr>
              <a:t>EventHandler</a:t>
            </a:r>
            <a:r>
              <a:rPr lang="en-US" altLang="x-none" sz="1300" dirty="0">
                <a:latin typeface="Consolas" charset="0"/>
              </a:rPr>
              <a:t>&lt;</a:t>
            </a:r>
            <a:r>
              <a:rPr lang="en-US" altLang="x-none" sz="1300" dirty="0" err="1">
                <a:latin typeface="Consolas" charset="0"/>
              </a:rPr>
              <a:t>ActionEvent</a:t>
            </a:r>
            <a:r>
              <a:rPr lang="en-US" altLang="x-none" sz="1300" dirty="0">
                <a:latin typeface="Consolas" charset="0"/>
              </a:rPr>
              <a:t>&gt; {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	//constructor elided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	@Override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	public void handle(</a:t>
            </a:r>
            <a:r>
              <a:rPr lang="en-US" altLang="x-none" sz="1300" dirty="0" err="1">
                <a:latin typeface="Consolas" charset="0"/>
              </a:rPr>
              <a:t>ActionEvent</a:t>
            </a:r>
            <a:r>
              <a:rPr lang="en-US" altLang="x-none" sz="1300" dirty="0">
                <a:latin typeface="Consolas" charset="0"/>
              </a:rPr>
              <a:t> event) {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		</a:t>
            </a:r>
            <a:r>
              <a:rPr lang="en-US" altLang="x-none" sz="1400" dirty="0" err="1">
                <a:latin typeface="Consolas" charset="0"/>
              </a:rPr>
              <a:t>int</a:t>
            </a:r>
            <a:r>
              <a:rPr lang="en-US" altLang="x-none" sz="1400" dirty="0">
                <a:latin typeface="Consolas" charset="0"/>
              </a:rPr>
              <a:t> red = (</a:t>
            </a:r>
            <a:r>
              <a:rPr lang="en-US" altLang="x-none" sz="1400" dirty="0" err="1">
                <a:latin typeface="Consolas" charset="0"/>
              </a:rPr>
              <a:t>int</a:t>
            </a:r>
            <a:r>
              <a:rPr lang="en-US" altLang="x-none" sz="1400" dirty="0">
                <a:latin typeface="Consolas" charset="0"/>
              </a:rPr>
              <a:t>) (</a:t>
            </a:r>
            <a:r>
              <a:rPr lang="en-US" altLang="x-none" sz="1400" dirty="0" err="1">
                <a:latin typeface="Consolas" charset="0"/>
              </a:rPr>
              <a:t>Math.random</a:t>
            </a:r>
            <a:r>
              <a:rPr lang="en-US" altLang="x-none" sz="1400" dirty="0">
                <a:latin typeface="Consolas" charset="0"/>
              </a:rPr>
              <a:t>()*256); </a:t>
            </a:r>
          </a:p>
          <a:p>
            <a:pPr eaLnBrk="1" hangingPunct="1"/>
            <a:r>
              <a:rPr lang="en-US" altLang="x-none" sz="1400" dirty="0">
                <a:latin typeface="Consolas" charset="0"/>
              </a:rPr>
              <a:t>		   	</a:t>
            </a:r>
            <a:r>
              <a:rPr lang="en-US" altLang="x-none" sz="1400" dirty="0" err="1">
                <a:latin typeface="Consolas" charset="0"/>
              </a:rPr>
              <a:t>int</a:t>
            </a:r>
            <a:r>
              <a:rPr lang="en-US" altLang="x-none" sz="1400" dirty="0">
                <a:latin typeface="Consolas" charset="0"/>
              </a:rPr>
              <a:t> green = (</a:t>
            </a:r>
            <a:r>
              <a:rPr lang="en-US" altLang="x-none" sz="1400" dirty="0" err="1">
                <a:latin typeface="Consolas" charset="0"/>
              </a:rPr>
              <a:t>int</a:t>
            </a:r>
            <a:r>
              <a:rPr lang="en-US" altLang="x-none" sz="1400" dirty="0">
                <a:latin typeface="Consolas" charset="0"/>
              </a:rPr>
              <a:t>) (</a:t>
            </a:r>
            <a:r>
              <a:rPr lang="en-US" altLang="x-none" sz="1400" dirty="0" err="1">
                <a:latin typeface="Consolas" charset="0"/>
              </a:rPr>
              <a:t>Math.random</a:t>
            </a:r>
            <a:r>
              <a:rPr lang="en-US" altLang="x-none" sz="1400" dirty="0">
                <a:latin typeface="Consolas" charset="0"/>
              </a:rPr>
              <a:t>()*256); </a:t>
            </a:r>
            <a:endParaRPr lang="en-US" altLang="x-none" sz="1300" dirty="0">
              <a:latin typeface="Consolas" charset="0"/>
            </a:endParaRPr>
          </a:p>
          <a:p>
            <a:pPr eaLnBrk="1" hangingPunct="1"/>
            <a:r>
              <a:rPr lang="en-US" altLang="x-none" sz="1300" dirty="0">
                <a:latin typeface="Consolas" charset="0"/>
              </a:rPr>
              <a:t>			</a:t>
            </a:r>
            <a:r>
              <a:rPr lang="en-US" altLang="x-none" sz="1400" dirty="0" err="1">
                <a:latin typeface="Consolas" charset="0"/>
              </a:rPr>
              <a:t>int</a:t>
            </a:r>
            <a:r>
              <a:rPr lang="en-US" altLang="x-none" sz="1400" dirty="0">
                <a:latin typeface="Consolas" charset="0"/>
              </a:rPr>
              <a:t> blue = (</a:t>
            </a:r>
            <a:r>
              <a:rPr lang="en-US" altLang="x-none" sz="1400" dirty="0" err="1">
                <a:latin typeface="Consolas" charset="0"/>
              </a:rPr>
              <a:t>int</a:t>
            </a:r>
            <a:r>
              <a:rPr lang="en-US" altLang="x-none" sz="1400" dirty="0">
                <a:latin typeface="Consolas" charset="0"/>
              </a:rPr>
              <a:t>) (</a:t>
            </a:r>
            <a:r>
              <a:rPr lang="en-US" altLang="x-none" sz="1400" dirty="0" err="1">
                <a:latin typeface="Consolas" charset="0"/>
              </a:rPr>
              <a:t>Math.random</a:t>
            </a:r>
            <a:r>
              <a:rPr lang="en-US" altLang="x-none" sz="1400" dirty="0">
                <a:latin typeface="Consolas" charset="0"/>
              </a:rPr>
              <a:t>()*256); </a:t>
            </a:r>
            <a:endParaRPr lang="en-US" altLang="x-none" sz="1300" dirty="0">
              <a:latin typeface="Consolas" charset="0"/>
            </a:endParaRPr>
          </a:p>
          <a:p>
            <a:pPr eaLnBrk="1" hangingPunct="1"/>
            <a:r>
              <a:rPr lang="en-US" altLang="x-none" sz="1400" dirty="0">
                <a:latin typeface="Consolas" charset="0"/>
              </a:rPr>
              <a:t>		    	Color </a:t>
            </a:r>
            <a:r>
              <a:rPr lang="en-US" altLang="x-none" sz="1400" dirty="0" err="1">
                <a:latin typeface="Consolas" charset="0"/>
              </a:rPr>
              <a:t>customColor</a:t>
            </a:r>
            <a:r>
              <a:rPr lang="en-US" altLang="x-none" sz="1400" dirty="0">
                <a:latin typeface="Consolas" charset="0"/>
              </a:rPr>
              <a:t> = </a:t>
            </a:r>
          </a:p>
          <a:p>
            <a:pPr eaLnBrk="1" hangingPunct="1"/>
            <a:r>
              <a:rPr lang="en-US" altLang="x-none" sz="1400" dirty="0">
                <a:latin typeface="Consolas" charset="0"/>
              </a:rPr>
              <a:t>			</a:t>
            </a:r>
            <a:r>
              <a:rPr lang="en-US" altLang="x-none" sz="1400" dirty="0" err="1">
                <a:latin typeface="Consolas" charset="0"/>
              </a:rPr>
              <a:t>Color.rgb</a:t>
            </a:r>
            <a:r>
              <a:rPr lang="en-US" altLang="x-none" sz="1400" dirty="0">
                <a:latin typeface="Consolas" charset="0"/>
              </a:rPr>
              <a:t>(</a:t>
            </a:r>
            <a:r>
              <a:rPr lang="en-US" altLang="x-none" sz="1400" dirty="0" err="1">
                <a:latin typeface="Consolas" charset="0"/>
              </a:rPr>
              <a:t>red,green,blue</a:t>
            </a:r>
            <a:r>
              <a:rPr lang="en-US" altLang="x-none" sz="1400" dirty="0">
                <a:latin typeface="Consolas" charset="0"/>
              </a:rPr>
              <a:t>);</a:t>
            </a:r>
          </a:p>
          <a:p>
            <a:pPr eaLnBrk="1" hangingPunct="1"/>
            <a:r>
              <a:rPr lang="en-US" altLang="x-none" sz="1400" dirty="0">
                <a:latin typeface="Consolas" charset="0"/>
              </a:rPr>
              <a:t>			</a:t>
            </a:r>
            <a:r>
              <a:rPr lang="en-US" altLang="x-none" sz="200" dirty="0">
                <a:latin typeface="Consolas" charset="0"/>
              </a:rPr>
              <a:t> </a:t>
            </a:r>
            <a:r>
              <a:rPr lang="en-US" altLang="x-none" sz="1400" dirty="0">
                <a:latin typeface="Consolas" charset="0"/>
              </a:rPr>
              <a:t>_</a:t>
            </a:r>
            <a:r>
              <a:rPr lang="en-US" altLang="x-none" sz="1400" dirty="0" err="1">
                <a:latin typeface="Consolas" charset="0"/>
              </a:rPr>
              <a:t>label.setTextFill</a:t>
            </a:r>
            <a:r>
              <a:rPr lang="en-US" altLang="x-none" sz="1400" dirty="0">
                <a:latin typeface="Consolas" charset="0"/>
              </a:rPr>
              <a:t>(</a:t>
            </a:r>
            <a:r>
              <a:rPr lang="en-US" altLang="x-none" sz="1400" dirty="0" err="1">
                <a:latin typeface="Consolas" charset="0"/>
              </a:rPr>
              <a:t>customColor</a:t>
            </a:r>
            <a:r>
              <a:rPr lang="en-US" altLang="x-none" sz="1400" dirty="0">
                <a:latin typeface="Consolas" charset="0"/>
              </a:rPr>
              <a:t>);		</a:t>
            </a:r>
            <a:r>
              <a:rPr lang="en-US" altLang="x-none" sz="1300" dirty="0">
                <a:latin typeface="Consolas" charset="0"/>
              </a:rPr>
              <a:t>		   			}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	}</a:t>
            </a:r>
          </a:p>
          <a:p>
            <a:pPr eaLnBrk="1" hangingPunct="1"/>
            <a:r>
              <a:rPr lang="en-US" altLang="x-none" sz="1300" dirty="0">
                <a:latin typeface="Consolas" charset="0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Graphical User Interface (GUIs)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1825625"/>
            <a:ext cx="5803900" cy="4351338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GUIs provide user- controlled </a:t>
            </a:r>
            <a:r>
              <a:rPr lang="en-US" altLang="x-none" dirty="0">
                <a:solidFill>
                  <a:srgbClr val="000000"/>
                </a:solidFill>
                <a:ea typeface="MS PGothic" charset="-128"/>
              </a:rPr>
              <a:t>(i.e., graphical) way to send messages to a system of objects</a:t>
            </a:r>
            <a:r>
              <a:rPr lang="en-US" altLang="x-none" dirty="0">
                <a:ea typeface="MS PGothic" charset="-128"/>
              </a:rPr>
              <a:t>, typically your app</a:t>
            </a:r>
          </a:p>
          <a:p>
            <a:pPr eaLnBrk="1" hangingPunct="1"/>
            <a:r>
              <a:rPr lang="en-US" altLang="x-none" dirty="0">
                <a:ea typeface="MS PGothic" charset="-128"/>
              </a:rPr>
              <a:t>Use JavaFX to create your own GUIs throughout the semester</a:t>
            </a:r>
          </a:p>
        </p:txBody>
      </p:sp>
      <p:pic>
        <p:nvPicPr>
          <p:cNvPr id="4" name="Shape 57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1600200"/>
            <a:ext cx="54197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2013-06-11-01.10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3" y="1279525"/>
            <a:ext cx="2608262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Shot 2016-10-03 at 6.51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5" y="1600200"/>
            <a:ext cx="491172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MS PGothic" charset="-128"/>
              </a:rPr>
              <a:t>Putting It All Together</a:t>
            </a:r>
          </a:p>
        </p:txBody>
      </p:sp>
      <p:pic>
        <p:nvPicPr>
          <p:cNvPr id="18022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935163"/>
            <a:ext cx="9344025" cy="423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4884DB-8BA7-4727-8256-5BD4A0B3D185}"/>
              </a:ext>
            </a:extLst>
          </p:cNvPr>
          <p:cNvCxnSpPr/>
          <p:nvPr/>
        </p:nvCxnSpPr>
        <p:spPr>
          <a:xfrm>
            <a:off x="3269974" y="3776870"/>
            <a:ext cx="1510748" cy="347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B29A3D-87CB-417C-98BF-9B0909C3B20D}"/>
              </a:ext>
            </a:extLst>
          </p:cNvPr>
          <p:cNvCxnSpPr/>
          <p:nvPr/>
        </p:nvCxnSpPr>
        <p:spPr>
          <a:xfrm flipH="1">
            <a:off x="10197548" y="3429000"/>
            <a:ext cx="765313" cy="1391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9968AC-05B5-4241-A43D-563790AEF2DC}"/>
              </a:ext>
            </a:extLst>
          </p:cNvPr>
          <p:cNvSpPr txBox="1"/>
          <p:nvPr/>
        </p:nvSpPr>
        <p:spPr>
          <a:xfrm>
            <a:off x="2165385" y="3409123"/>
            <a:ext cx="13729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containment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C4853-EDE6-4186-96B0-1567654E45EB}"/>
              </a:ext>
            </a:extLst>
          </p:cNvPr>
          <p:cNvSpPr txBox="1"/>
          <p:nvPr/>
        </p:nvSpPr>
        <p:spPr>
          <a:xfrm>
            <a:off x="10555356" y="3059668"/>
            <a:ext cx="12457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association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Title 1"/>
          <p:cNvSpPr>
            <a:spLocks noGrp="1"/>
          </p:cNvSpPr>
          <p:nvPr>
            <p:ph type="title"/>
          </p:nvPr>
        </p:nvSpPr>
        <p:spPr>
          <a:xfrm>
            <a:off x="708025" y="379413"/>
            <a:ext cx="11114088" cy="1325562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Logical vs. Graphical Containment/Scene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3821113"/>
            <a:ext cx="11739563" cy="30368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2400" i="1" dirty="0">
                <a:ea typeface="MS PGothic" charset="-128"/>
              </a:rPr>
              <a:t>Graphically</a:t>
            </a:r>
            <a:r>
              <a:rPr lang="en-US" altLang="x-none" sz="2400" dirty="0">
                <a:ea typeface="MS PGothic" charset="-128"/>
              </a:rPr>
              <a:t>,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VBox</a:t>
            </a:r>
            <a:r>
              <a:rPr lang="en-US" altLang="x-none" sz="240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is a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pane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contained within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Scene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, but </a:t>
            </a:r>
            <a:r>
              <a:rPr lang="en-US" altLang="x-none" sz="2400" i="1" dirty="0">
                <a:solidFill>
                  <a:srgbClr val="000000"/>
                </a:solidFill>
                <a:ea typeface="MS PGothic" charset="-128"/>
              </a:rPr>
              <a:t>logically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,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VBox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is contained within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PaneOrganizer</a:t>
            </a:r>
            <a:endParaRPr lang="en-US" altLang="x-none" sz="3000" dirty="0">
              <a:ea typeface="MS PGothic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x-none" sz="2400" i="1" dirty="0">
                <a:ea typeface="MS PGothic" charset="-128"/>
              </a:rPr>
              <a:t>Graphically</a:t>
            </a:r>
            <a:r>
              <a:rPr lang="en-US" altLang="x-none" sz="2400" dirty="0">
                <a:ea typeface="MS PGothic" charset="-128"/>
              </a:rPr>
              <a:t>,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Button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and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Label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are contained within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VBox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, but </a:t>
            </a:r>
            <a:r>
              <a:rPr lang="en-US" altLang="x-none" sz="2400" i="1" dirty="0">
                <a:solidFill>
                  <a:srgbClr val="000000"/>
                </a:solidFill>
                <a:ea typeface="MS PGothic" charset="-128"/>
              </a:rPr>
              <a:t>logically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,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Button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and 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Label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are contained within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PaneOrganizer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  <a:sym typeface="Consolas" charset="0"/>
              </a:rPr>
              <a:t>, which has no graphical appearance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400" i="1" dirty="0">
                <a:solidFill>
                  <a:srgbClr val="000000"/>
                </a:solidFill>
                <a:ea typeface="MS PGothic" charset="-128"/>
              </a:rPr>
              <a:t>Logical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containment is based on where objects are instantiated, while </a:t>
            </a:r>
            <a:r>
              <a:rPr lang="en-US" altLang="x-none" sz="2400" i="1" dirty="0">
                <a:solidFill>
                  <a:srgbClr val="000000"/>
                </a:solidFill>
                <a:ea typeface="MS PGothic" charset="-128"/>
              </a:rPr>
              <a:t>graphical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containment is based on JavaFX elements being added to other JavaFX elements via </a:t>
            </a:r>
            <a:r>
              <a:rPr lang="en-US" altLang="x-none" sz="2400" dirty="0" err="1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getChildren.add</a:t>
            </a:r>
            <a:r>
              <a:rPr lang="en-US" altLang="x-none" sz="2400" dirty="0">
                <a:solidFill>
                  <a:srgbClr val="0000FF"/>
                </a:solidFill>
                <a:latin typeface="Consolas" charset="0"/>
                <a:ea typeface="MS PGothic" charset="-128"/>
                <a:sym typeface="Consolas" charset="0"/>
              </a:rPr>
              <a:t>(…)</a:t>
            </a:r>
            <a:r>
              <a:rPr lang="en-US" altLang="x-none" sz="2400" dirty="0">
                <a:solidFill>
                  <a:srgbClr val="000000"/>
                </a:solidFill>
                <a:ea typeface="MS PGothic" charset="-128"/>
              </a:rPr>
              <a:t> method, and the resulting scene graph</a:t>
            </a:r>
            <a:endParaRPr lang="en-US" altLang="x-none" sz="3000" dirty="0">
              <a:solidFill>
                <a:srgbClr val="000000"/>
              </a:solidFill>
              <a:ea typeface="MS PGothic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1397000"/>
            <a:ext cx="4986338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Shape 401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88" y="1539875"/>
            <a:ext cx="23622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hape 402"/>
          <p:cNvCxnSpPr>
            <a:cxnSpLocks noChangeShapeType="1"/>
          </p:cNvCxnSpPr>
          <p:nvPr/>
        </p:nvCxnSpPr>
        <p:spPr bwMode="auto">
          <a:xfrm flipH="1">
            <a:off x="8980488" y="1370013"/>
            <a:ext cx="296862" cy="16986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" name="Shape 403"/>
          <p:cNvCxnSpPr>
            <a:cxnSpLocks noChangeShapeType="1"/>
          </p:cNvCxnSpPr>
          <p:nvPr/>
        </p:nvCxnSpPr>
        <p:spPr bwMode="auto">
          <a:xfrm rot="10800000">
            <a:off x="8980488" y="2901950"/>
            <a:ext cx="736600" cy="12065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" name="Shape 404"/>
          <p:cNvSpPr txBox="1"/>
          <p:nvPr/>
        </p:nvSpPr>
        <p:spPr>
          <a:xfrm>
            <a:off x="9363075" y="3165475"/>
            <a:ext cx="1047750" cy="27781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4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Scene</a:t>
            </a:r>
          </a:p>
        </p:txBody>
      </p:sp>
      <p:sp>
        <p:nvSpPr>
          <p:cNvPr id="30" name="Shape 405"/>
          <p:cNvSpPr txBox="1"/>
          <p:nvPr/>
        </p:nvSpPr>
        <p:spPr>
          <a:xfrm>
            <a:off x="7799388" y="3165475"/>
            <a:ext cx="1463675" cy="27781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4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VBox</a:t>
            </a:r>
          </a:p>
        </p:txBody>
      </p:sp>
      <p:cxnSp>
        <p:nvCxnSpPr>
          <p:cNvPr id="31" name="Shape 406"/>
          <p:cNvCxnSpPr>
            <a:cxnSpLocks noChangeShapeType="1"/>
          </p:cNvCxnSpPr>
          <p:nvPr/>
        </p:nvCxnSpPr>
        <p:spPr bwMode="auto">
          <a:xfrm rot="10800000">
            <a:off x="8132763" y="2825750"/>
            <a:ext cx="58737" cy="41275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hape 407"/>
          <p:cNvCxnSpPr>
            <a:cxnSpLocks noChangeShapeType="1"/>
          </p:cNvCxnSpPr>
          <p:nvPr/>
        </p:nvCxnSpPr>
        <p:spPr bwMode="auto">
          <a:xfrm rot="10800000" flipH="1">
            <a:off x="7591425" y="2503488"/>
            <a:ext cx="565150" cy="76517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" name="Shape 408"/>
          <p:cNvSpPr txBox="1"/>
          <p:nvPr/>
        </p:nvSpPr>
        <p:spPr>
          <a:xfrm>
            <a:off x="6883400" y="3268663"/>
            <a:ext cx="1047750" cy="33813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4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</a:p>
        </p:txBody>
      </p:sp>
      <p:sp>
        <p:nvSpPr>
          <p:cNvPr id="34" name="Shape 409"/>
          <p:cNvSpPr txBox="1"/>
          <p:nvPr/>
        </p:nvSpPr>
        <p:spPr>
          <a:xfrm>
            <a:off x="6775450" y="1806575"/>
            <a:ext cx="866775" cy="5397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467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</a:p>
        </p:txBody>
      </p:sp>
      <p:cxnSp>
        <p:nvCxnSpPr>
          <p:cNvPr id="35" name="Shape 410"/>
          <p:cNvCxnSpPr>
            <a:cxnSpLocks noChangeShapeType="1"/>
          </p:cNvCxnSpPr>
          <p:nvPr/>
        </p:nvCxnSpPr>
        <p:spPr bwMode="auto">
          <a:xfrm>
            <a:off x="7461250" y="2036763"/>
            <a:ext cx="387350" cy="793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" name="Shape 411"/>
          <p:cNvSpPr txBox="1"/>
          <p:nvPr/>
        </p:nvSpPr>
        <p:spPr>
          <a:xfrm>
            <a:off x="9263063" y="1200150"/>
            <a:ext cx="1047750" cy="279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defRPr/>
            </a:pPr>
            <a:r>
              <a:rPr lang="en" sz="146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3" grpId="0"/>
      <p:bldP spid="34" grpId="0"/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/>
          <p:cNvSpPr>
            <a:spLocks noGrp="1"/>
          </p:cNvSpPr>
          <p:nvPr>
            <p:ph type="title"/>
          </p:nvPr>
        </p:nvSpPr>
        <p:spPr>
          <a:xfrm>
            <a:off x="506897" y="-79984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Announcements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5275" y="861513"/>
            <a:ext cx="10667222" cy="6919853"/>
          </a:xfrm>
        </p:spPr>
        <p:txBody>
          <a:bodyPr/>
          <a:lstStyle/>
          <a:p>
            <a:r>
              <a:rPr lang="en-US" sz="2600" dirty="0" err="1"/>
              <a:t>FruitNinja</a:t>
            </a:r>
            <a:r>
              <a:rPr lang="en-US" sz="2600" dirty="0"/>
              <a:t> deadlines: </a:t>
            </a:r>
          </a:p>
          <a:p>
            <a:pPr lvl="1"/>
            <a:r>
              <a:rPr lang="en-US" sz="2200" dirty="0"/>
              <a:t>Early: Friday, 10/4 at 11:59pm</a:t>
            </a:r>
          </a:p>
          <a:p>
            <a:pPr lvl="1"/>
            <a:r>
              <a:rPr lang="en-US" sz="2200" dirty="0"/>
              <a:t>On-time: Sunday, 10/6 at 11:59pm</a:t>
            </a:r>
          </a:p>
          <a:p>
            <a:pPr lvl="1"/>
            <a:r>
              <a:rPr lang="en-US" sz="2200" dirty="0"/>
              <a:t>Late: Tuesday, 10/8 at 11:59pm</a:t>
            </a:r>
          </a:p>
          <a:p>
            <a:r>
              <a:rPr lang="en-US" sz="2600" dirty="0"/>
              <a:t>Sections will be a Design Discussion this week!</a:t>
            </a:r>
          </a:p>
          <a:p>
            <a:r>
              <a:rPr lang="en-US" sz="2600" dirty="0"/>
              <a:t>Please spend some time reviewing these slides on your own to make sure you fully understand them</a:t>
            </a:r>
          </a:p>
          <a:p>
            <a:pPr lvl="1"/>
            <a:r>
              <a:rPr lang="en-US" sz="2200" dirty="0"/>
              <a:t>JavaFX is a dense topic that will be essential to all future assignments</a:t>
            </a:r>
          </a:p>
          <a:p>
            <a:pPr lvl="1"/>
            <a:r>
              <a:rPr lang="en-US" sz="2200" dirty="0"/>
              <a:t>There is a </a:t>
            </a:r>
            <a:r>
              <a:rPr lang="en-US" sz="2200" dirty="0">
                <a:hlinkClick r:id="rId3"/>
              </a:rPr>
              <a:t>JavaFX guide</a:t>
            </a:r>
            <a:r>
              <a:rPr lang="en-US" sz="2200" dirty="0"/>
              <a:t> on the website! </a:t>
            </a:r>
          </a:p>
          <a:p>
            <a:pPr lvl="2"/>
            <a:r>
              <a:rPr lang="en-US" sz="2000" dirty="0"/>
              <a:t>All material will be covered by Graphics III</a:t>
            </a:r>
          </a:p>
        </p:txBody>
      </p:sp>
      <p:pic>
        <p:nvPicPr>
          <p:cNvPr id="4" name="Picture 3" descr="A group of people standing in the grass&#10;&#10;Description automatically generated">
            <a:extLst>
              <a:ext uri="{FF2B5EF4-FFF2-40B4-BE49-F238E27FC236}">
                <a16:creationId xmlns:a16="http://schemas.microsoft.com/office/drawing/2014/main" id="{30250C40-AD6B-534B-81CB-1BD666B9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922" y="233129"/>
            <a:ext cx="4032803" cy="25427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1DD9-99A2-DF4E-ACBC-9F9ED287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634"/>
            <a:ext cx="10515600" cy="1325563"/>
          </a:xfrm>
        </p:spPr>
        <p:txBody>
          <a:bodyPr/>
          <a:lstStyle/>
          <a:p>
            <a:r>
              <a:rPr lang="en" dirty="0">
                <a:latin typeface="Arial" panose="020B0604020202020204" pitchFamily="34" charset="0"/>
                <a:ea typeface="Consolas" charset="0"/>
                <a:cs typeface="Arial" panose="020B0604020202020204" pitchFamily="34" charset="0"/>
              </a:rPr>
              <a:t>Components of JavaFX application</a:t>
            </a:r>
            <a:endParaRPr lang="e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4976EC-2678-394E-A588-DFB202CE8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5" y="690150"/>
            <a:ext cx="6191445" cy="50323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x-none" sz="2800" dirty="0"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Stage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2400" b="1" dirty="0"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location </a:t>
            </a:r>
            <a:r>
              <a:rPr lang="en-US" altLang="x-none" sz="2400" dirty="0"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(or “window”) where all graphic elements will be displayed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x-none" sz="2800" dirty="0">
                <a:ea typeface="MS PGothic" charset="-128"/>
              </a:rPr>
              <a:t>Scene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2400" b="1" dirty="0"/>
              <a:t>container</a:t>
            </a:r>
            <a:r>
              <a:rPr lang="en-US" altLang="x-none" sz="2400" dirty="0"/>
              <a:t> for all UI elements to be displayed on a stage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2400" dirty="0"/>
              <a:t>scene must be on a stage to be visible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x-none" sz="2800" dirty="0">
                <a:ea typeface="MS PGothic" charset="-128"/>
              </a:rPr>
              <a:t>Scene Graph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2400" dirty="0">
                <a:ea typeface="MS PGothic" charset="-128"/>
              </a:rPr>
              <a:t>family tree of graphical elements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x-none" sz="2800" dirty="0">
                <a:ea typeface="MS PGothic" charset="-128"/>
              </a:rPr>
              <a:t>Nodes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2400" dirty="0">
                <a:ea typeface="MS PGothic" charset="-128"/>
              </a:rPr>
              <a:t>all elements of the Scene Graph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2400" dirty="0">
                <a:ea typeface="MS PGothic" charset="-128"/>
              </a:rPr>
              <a:t>graphical representation called a UI element, widget or control (synonyms)</a:t>
            </a:r>
          </a:p>
          <a:p>
            <a:pPr lvl="1" eaLnBrk="1" hangingPunct="1">
              <a:lnSpc>
                <a:spcPct val="80000"/>
              </a:lnSpc>
            </a:pPr>
            <a:endParaRPr lang="en-US" altLang="x-none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4109C-08D2-4B45-B8CD-1A8223052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107" y="2884601"/>
            <a:ext cx="3588563" cy="3844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F410C5-308A-794B-856B-52F34F729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705" y="320737"/>
            <a:ext cx="6096000" cy="237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9F4E34-895F-DF4E-9858-201469366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705" y="1508187"/>
            <a:ext cx="1270000" cy="508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BC4C7E-EC8A-544C-9D6B-9B429730BEE5}"/>
              </a:ext>
            </a:extLst>
          </p:cNvPr>
          <p:cNvCxnSpPr>
            <a:cxnSpLocks/>
          </p:cNvCxnSpPr>
          <p:nvPr/>
        </p:nvCxnSpPr>
        <p:spPr>
          <a:xfrm flipV="1">
            <a:off x="6251510" y="1772816"/>
            <a:ext cx="2095195" cy="7837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33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Creating GUIs With JavaFX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17" y="1732861"/>
            <a:ext cx="6600312" cy="50323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x-none" sz="2500" dirty="0">
                <a:ea typeface="MS PGothic" charset="-128"/>
              </a:rPr>
              <a:t> </a:t>
            </a:r>
            <a:r>
              <a:rPr lang="en-US" altLang="x-none" sz="25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App</a:t>
            </a:r>
            <a:r>
              <a:rPr lang="en-US" altLang="x-none" sz="2500" dirty="0">
                <a:ea typeface="MS PGothic" charset="-128"/>
              </a:rPr>
              <a:t> class for our main JavaFX application extends the imported </a:t>
            </a:r>
            <a:r>
              <a:rPr lang="en-US" altLang="x-none" sz="25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abstract</a:t>
            </a:r>
            <a:r>
              <a:rPr lang="en-US" altLang="x-none" sz="2500" dirty="0">
                <a:solidFill>
                  <a:srgbClr val="0432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class </a:t>
            </a:r>
            <a:r>
              <a:rPr lang="en-US" altLang="x-none" sz="2500" dirty="0" err="1">
                <a:solidFill>
                  <a:srgbClr val="0432FF"/>
                </a:solidFill>
                <a:latin typeface="Consolas" charset="0"/>
                <a:ea typeface="MS PGothic" charset="-128"/>
              </a:rPr>
              <a:t>javafx.application.Application</a:t>
            </a:r>
            <a:endParaRPr lang="en-US" altLang="x-none" sz="2500" dirty="0">
              <a:solidFill>
                <a:srgbClr val="0432FF"/>
              </a:solidFill>
              <a:latin typeface="Consolas" charset="0"/>
              <a:ea typeface="MS PGothic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x-none" sz="2500" dirty="0">
                <a:ea typeface="MS PGothic" charset="-128"/>
              </a:rPr>
              <a:t>From now on in CS15, we</a:t>
            </a:r>
            <a:r>
              <a:rPr lang="en-US" altLang="en-US" sz="2500" dirty="0">
                <a:ea typeface="MS PGothic" charset="-128"/>
              </a:rPr>
              <a:t>’</a:t>
            </a:r>
            <a:r>
              <a:rPr lang="en-US" altLang="ja-JP" sz="2500" dirty="0">
                <a:ea typeface="MS PGothic" charset="-128"/>
              </a:rPr>
              <a:t>ll begin every project by implementing the </a:t>
            </a:r>
            <a:r>
              <a:rPr lang="en-US" altLang="ja-JP" sz="25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Application</a:t>
            </a:r>
            <a:r>
              <a:rPr lang="en-US" altLang="ja-JP" sz="2500" dirty="0">
                <a:ea typeface="MS PGothic" charset="-128"/>
              </a:rPr>
              <a:t> class</a:t>
            </a:r>
            <a:r>
              <a:rPr lang="ja-JP" altLang="en-US" sz="2500" dirty="0">
                <a:ea typeface="MS PGothic" charset="-128"/>
              </a:rPr>
              <a:t>’</a:t>
            </a:r>
            <a:r>
              <a:rPr lang="en-US" altLang="ja-JP" sz="2500" dirty="0">
                <a:ea typeface="MS PGothic" charset="-128"/>
              </a:rPr>
              <a:t> </a:t>
            </a:r>
            <a:r>
              <a:rPr lang="en-US" altLang="ja-JP" sz="25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start </a:t>
            </a:r>
            <a:r>
              <a:rPr lang="en-US" altLang="ja-JP" sz="2500" dirty="0">
                <a:ea typeface="MS PGothic" charset="-128"/>
              </a:rPr>
              <a:t>method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ja-JP" sz="22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start </a:t>
            </a:r>
            <a:r>
              <a:rPr lang="en-US" altLang="x-none" sz="2200" dirty="0"/>
              <a:t>is called automatically by JavaFX to launch program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x-none" sz="2500" dirty="0">
                <a:ea typeface="MS PGothic" charset="-128"/>
              </a:rPr>
              <a:t>Java automatically creates a </a:t>
            </a:r>
            <a:r>
              <a:rPr lang="en-US" altLang="x-none" sz="25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Stage</a:t>
            </a:r>
            <a:r>
              <a:rPr lang="en-US" altLang="x-none" sz="2500" dirty="0">
                <a:solidFill>
                  <a:srgbClr val="000000"/>
                </a:solidFill>
                <a:latin typeface="Consolas" charset="0"/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using the imported </a:t>
            </a:r>
            <a:r>
              <a:rPr lang="en-US" altLang="x-none" sz="2500" dirty="0" err="1">
                <a:solidFill>
                  <a:srgbClr val="0432FF"/>
                </a:solidFill>
                <a:latin typeface="Consolas" charset="0"/>
                <a:ea typeface="MS PGothic" charset="-128"/>
              </a:rPr>
              <a:t>javafx.stage.Stage</a:t>
            </a:r>
            <a:r>
              <a:rPr lang="en-US" altLang="x-none" sz="2500" dirty="0">
                <a:ea typeface="MS PGothic" charset="-128"/>
              </a:rPr>
              <a:t> class, which is passed into </a:t>
            </a:r>
            <a:r>
              <a:rPr lang="en-US" altLang="x-none" sz="25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start</a:t>
            </a:r>
            <a:r>
              <a:rPr lang="en-US" altLang="x-none" sz="2500" dirty="0">
                <a:solidFill>
                  <a:srgbClr val="0432FF"/>
                </a:solidFill>
                <a:ea typeface="MS PGothic" charset="-128"/>
              </a:rPr>
              <a:t> </a:t>
            </a:r>
            <a:r>
              <a:rPr lang="en-US" altLang="x-none" sz="2500" dirty="0">
                <a:ea typeface="MS PGothic" charset="-128"/>
              </a:rPr>
              <a:t>method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sz="2200" dirty="0"/>
              <a:t>the </a:t>
            </a:r>
            <a:r>
              <a:rPr lang="en-US" altLang="x-none" sz="22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stage</a:t>
            </a:r>
            <a:r>
              <a:rPr lang="en-US" altLang="x-none" sz="2200" dirty="0">
                <a:solidFill>
                  <a:srgbClr val="0432FF"/>
                </a:solidFill>
              </a:rPr>
              <a:t> </a:t>
            </a:r>
            <a:r>
              <a:rPr lang="en-US" altLang="x-none" sz="2200" dirty="0"/>
              <a:t>becomes a window for the application when </a:t>
            </a:r>
            <a:r>
              <a:rPr lang="en-US" altLang="x-none" sz="22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stage</a:t>
            </a:r>
            <a:r>
              <a:rPr lang="en-US" altLang="x-none" sz="2200" dirty="0"/>
              <a:t>’s </a:t>
            </a:r>
            <a:r>
              <a:rPr lang="en-US" altLang="x-none" sz="2200" dirty="0">
                <a:solidFill>
                  <a:srgbClr val="0432FF"/>
                </a:solidFill>
                <a:latin typeface="Consolas" charset="0"/>
              </a:rPr>
              <a:t>show</a:t>
            </a:r>
            <a:r>
              <a:rPr lang="en-US" altLang="x-none" sz="2200" dirty="0"/>
              <a:t> method is called in the </a:t>
            </a:r>
            <a:r>
              <a:rPr lang="en-US" altLang="ja-JP" sz="22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Application</a:t>
            </a:r>
            <a:r>
              <a:rPr lang="en-US" altLang="ja-JP" sz="2200" dirty="0">
                <a:ea typeface="MS PGothic" charset="-128"/>
              </a:rPr>
              <a:t> class</a:t>
            </a:r>
            <a:r>
              <a:rPr lang="ja-JP" altLang="en-US" sz="2200" dirty="0">
                <a:ea typeface="MS PGothic" charset="-128"/>
              </a:rPr>
              <a:t>’</a:t>
            </a:r>
            <a:r>
              <a:rPr lang="en-US" altLang="ja-JP" sz="2200" dirty="0">
                <a:ea typeface="MS PGothic" charset="-128"/>
              </a:rPr>
              <a:t> </a:t>
            </a:r>
            <a:r>
              <a:rPr lang="en-US" altLang="ja-JP" sz="22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start </a:t>
            </a:r>
            <a:r>
              <a:rPr lang="en-US" altLang="ja-JP" sz="2200" dirty="0">
                <a:ea typeface="MS PGothic" charset="-128"/>
              </a:rPr>
              <a:t>method. </a:t>
            </a:r>
            <a:endParaRPr lang="en-US" altLang="x-none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5" y="3887788"/>
            <a:ext cx="3649663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906040" y="1449388"/>
            <a:ext cx="5611813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 dirty="0">
                <a:latin typeface="Consolas" charset="0"/>
              </a:rPr>
              <a:t>public class App extends Application {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    </a:t>
            </a:r>
            <a:r>
              <a:rPr lang="en-US" altLang="x-none" sz="1700" dirty="0">
                <a:solidFill>
                  <a:srgbClr val="AFABAB"/>
                </a:solidFill>
                <a:latin typeface="Consolas" charset="0"/>
              </a:rPr>
              <a:t>//mainline provided by TAs elided</a:t>
            </a:r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    @Override</a:t>
            </a:r>
          </a:p>
          <a:p>
            <a:pPr eaLnBrk="1" hangingPunct="1"/>
            <a:r>
              <a:rPr lang="en-US" altLang="x-none" sz="1700" dirty="0">
                <a:latin typeface="Consolas" charset="0"/>
              </a:rPr>
              <a:t>    public void start(</a:t>
            </a:r>
            <a:r>
              <a:rPr lang="en-US" altLang="x-none" sz="1700" dirty="0">
                <a:solidFill>
                  <a:schemeClr val="bg1"/>
                </a:solidFill>
                <a:latin typeface="Consolas" charset="0"/>
              </a:rPr>
              <a:t>            </a:t>
            </a:r>
            <a:r>
              <a:rPr lang="en-US" altLang="x-none" sz="1700" dirty="0">
                <a:latin typeface="Consolas" charset="0"/>
              </a:rPr>
              <a:t>) {</a:t>
            </a:r>
          </a:p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        </a:t>
            </a:r>
            <a:r>
              <a:rPr lang="en-US" altLang="x-none" sz="1700" dirty="0" err="1">
                <a:solidFill>
                  <a:srgbClr val="FF0000"/>
                </a:solidFill>
                <a:latin typeface="Consolas" charset="0"/>
              </a:rPr>
              <a:t>stage.show</a:t>
            </a:r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();</a:t>
            </a:r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    }</a:t>
            </a:r>
          </a:p>
          <a:p>
            <a:pPr eaLnBrk="1" hangingPunct="1"/>
            <a:endParaRPr lang="en-US" altLang="x-none" sz="1700" dirty="0">
              <a:latin typeface="Consolas" charset="0"/>
            </a:endParaRPr>
          </a:p>
          <a:p>
            <a:pPr eaLnBrk="1" hangingPunct="1"/>
            <a:r>
              <a:rPr lang="en-US" altLang="x-none" sz="1700" dirty="0">
                <a:latin typeface="Consolas" charset="0"/>
              </a:rPr>
              <a:t>}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587252" y="2239269"/>
            <a:ext cx="205056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x-none" sz="1700" dirty="0">
                <a:solidFill>
                  <a:srgbClr val="FF0000"/>
                </a:solidFill>
                <a:latin typeface="Consolas" charset="0"/>
              </a:rPr>
              <a:t>Stage stage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23187" y="1445661"/>
            <a:ext cx="5481638" cy="218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8" grpId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MS PGothic" charset="-128"/>
              </a:rPr>
              <a:t>Creating GUIs With </a:t>
            </a:r>
            <a:r>
              <a:rPr lang="en-US" altLang="x-none" dirty="0" err="1">
                <a:ea typeface="MS PGothic" charset="-128"/>
              </a:rPr>
              <a:t>JavaFX</a:t>
            </a:r>
            <a:r>
              <a:rPr lang="en-US" altLang="x-none" dirty="0">
                <a:ea typeface="MS PGothic" charset="-128"/>
              </a:rPr>
              <a:t>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449388"/>
            <a:ext cx="11479212" cy="5032375"/>
          </a:xfrm>
        </p:spPr>
        <p:txBody>
          <a:bodyPr/>
          <a:lstStyle/>
          <a:p>
            <a:pPr eaLnBrk="1" hangingPunct="1"/>
            <a:r>
              <a:rPr lang="en-US" altLang="x-none" sz="2400" dirty="0">
                <a:ea typeface="MS PGothic" charset="-128"/>
              </a:rPr>
              <a:t>In order for our application to provide </a:t>
            </a:r>
            <a:r>
              <a:rPr lang="en-US" altLang="x-none" sz="2400" b="1" dirty="0">
                <a:ea typeface="MS PGothic" charset="-128"/>
              </a:rPr>
              <a:t>content</a:t>
            </a:r>
            <a:r>
              <a:rPr lang="en-US" altLang="x-none" sz="2400" dirty="0">
                <a:ea typeface="MS PGothic" charset="-128"/>
              </a:rPr>
              <a:t> for what to show on the stage, must first </a:t>
            </a:r>
            <a:r>
              <a:rPr lang="en-US" altLang="x-none" sz="2400" b="1" dirty="0">
                <a:solidFill>
                  <a:srgbClr val="FF0000"/>
                </a:solidFill>
                <a:ea typeface="MS PGothic" charset="-128"/>
              </a:rPr>
              <a:t>set</a:t>
            </a:r>
            <a:r>
              <a:rPr lang="en-US" altLang="x-none" sz="2400" b="1" dirty="0">
                <a:ea typeface="MS PGothic" charset="-128"/>
              </a:rPr>
              <a:t> (specify) a scene</a:t>
            </a:r>
            <a:r>
              <a:rPr lang="en-US" altLang="x-none" sz="2400" dirty="0">
                <a:ea typeface="MS PGothic" charset="-128"/>
              </a:rPr>
              <a:t> before </a:t>
            </a:r>
            <a:r>
              <a:rPr lang="en-US" altLang="x-none" sz="2400" b="1" dirty="0">
                <a:solidFill>
                  <a:srgbClr val="FF0000"/>
                </a:solidFill>
                <a:ea typeface="MS PGothic" charset="-128"/>
              </a:rPr>
              <a:t>show</a:t>
            </a:r>
            <a:r>
              <a:rPr lang="en-US" altLang="x-none" sz="2400" b="1" dirty="0">
                <a:ea typeface="MS PGothic" charset="-128"/>
              </a:rPr>
              <a:t>ing it on (in) the stage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x-none" sz="2400" dirty="0" err="1">
                <a:solidFill>
                  <a:srgbClr val="0432FF"/>
                </a:solidFill>
                <a:latin typeface="Consolas" charset="0"/>
                <a:ea typeface="MS PGothic" charset="-128"/>
              </a:rPr>
              <a:t>javafx.scene.Scene</a:t>
            </a:r>
            <a:r>
              <a:rPr lang="en-US" altLang="x-none" sz="2400" dirty="0">
                <a:ea typeface="MS PGothic" charset="-128"/>
              </a:rPr>
              <a:t> is the top-level container for all UI elements </a:t>
            </a:r>
          </a:p>
          <a:p>
            <a:pPr lvl="1" eaLnBrk="1" hangingPunct="1">
              <a:spcAft>
                <a:spcPts val="200"/>
              </a:spcAft>
              <a:buClr>
                <a:schemeClr val="tx1"/>
              </a:buClr>
            </a:pPr>
            <a:r>
              <a:rPr lang="en-US" altLang="x-none" sz="2000" dirty="0"/>
              <a:t>first instantiate 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000" dirty="0"/>
              <a:t> within 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App</a:t>
            </a:r>
            <a:r>
              <a:rPr lang="en-US" altLang="x-none" sz="2000" dirty="0"/>
              <a:t> class</a:t>
            </a:r>
            <a:r>
              <a:rPr lang="en-US" altLang="en-US" sz="2000" dirty="0"/>
              <a:t>’</a:t>
            </a:r>
            <a:r>
              <a:rPr lang="en-US" altLang="x-none" sz="2000" dirty="0"/>
              <a:t>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start</a:t>
            </a:r>
            <a:r>
              <a:rPr lang="en-US" altLang="x-none" sz="2000" dirty="0">
                <a:solidFill>
                  <a:srgbClr val="0000FF"/>
                </a:solidFill>
              </a:rPr>
              <a:t> </a:t>
            </a:r>
            <a:r>
              <a:rPr lang="en-US" altLang="x-none" sz="2000" dirty="0"/>
              <a:t>method</a:t>
            </a:r>
          </a:p>
          <a:p>
            <a:pPr lvl="1" eaLnBrk="1" hangingPunct="1">
              <a:spcAft>
                <a:spcPts val="100"/>
              </a:spcAft>
              <a:buClr>
                <a:schemeClr val="tx1"/>
              </a:buClr>
            </a:pPr>
            <a:r>
              <a:rPr lang="en-US" altLang="x-none" sz="2000" dirty="0"/>
              <a:t>then pass that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000" dirty="0">
                <a:solidFill>
                  <a:srgbClr val="0000FF"/>
                </a:solidFill>
              </a:rPr>
              <a:t> </a:t>
            </a:r>
            <a:r>
              <a:rPr lang="en-US" altLang="x-none" sz="2000" dirty="0"/>
              <a:t>into 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Stage</a:t>
            </a:r>
            <a:r>
              <a:rPr lang="en-US" altLang="en-US" sz="2000" dirty="0"/>
              <a:t>’</a:t>
            </a:r>
            <a:r>
              <a:rPr lang="en-US" altLang="x-none" sz="2000" dirty="0"/>
              <a:t>s </a:t>
            </a:r>
            <a:r>
              <a:rPr lang="en-US" altLang="x-none" sz="2000" dirty="0" err="1">
                <a:solidFill>
                  <a:srgbClr val="0432FF"/>
                </a:solidFill>
                <a:latin typeface="Consolas" charset="0"/>
                <a:ea typeface="MS PGothic" charset="-128"/>
              </a:rPr>
              <a:t>setScene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(Scene</a:t>
            </a:r>
            <a:r>
              <a:rPr lang="en-US" altLang="x-none" sz="2000" dirty="0"/>
              <a:t> 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scene)</a:t>
            </a:r>
            <a:r>
              <a:rPr lang="en-US" altLang="x-none" sz="2000" dirty="0"/>
              <a:t> method to </a:t>
            </a:r>
            <a:r>
              <a:rPr lang="en-US" altLang="x-none" sz="2000" i="1" dirty="0"/>
              <a:t>set the scene!</a:t>
            </a:r>
          </a:p>
          <a:p>
            <a:pPr eaLnBrk="1" hangingPunct="1"/>
            <a:r>
              <a:rPr lang="en-US" altLang="x-none" sz="2400" dirty="0">
                <a:ea typeface="MS PGothic" charset="-128"/>
              </a:rPr>
              <a:t>In CS15, only specify 1 </a:t>
            </a:r>
            <a:r>
              <a:rPr lang="en-US" altLang="x-none" sz="24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400" dirty="0">
                <a:ea typeface="MS PGothic" charset="-128"/>
              </a:rPr>
              <a:t> – though JavaFX does permit creation of applications with multiple </a:t>
            </a:r>
            <a:r>
              <a:rPr lang="en-US" altLang="x-none" sz="2400" dirty="0">
                <a:solidFill>
                  <a:srgbClr val="0432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400" dirty="0">
                <a:ea typeface="MS PGothic" charset="-128"/>
              </a:rPr>
              <a:t>s</a:t>
            </a:r>
          </a:p>
          <a:p>
            <a:pPr lvl="1" eaLnBrk="1" hangingPunct="1"/>
            <a:r>
              <a:rPr lang="en-US" altLang="x-none" sz="2000" dirty="0"/>
              <a:t>ex: A gaming application where you could select to play either </a:t>
            </a:r>
            <a:r>
              <a:rPr lang="en-US" altLang="x-none" sz="2000" dirty="0" err="1"/>
              <a:t>DoodleJump</a:t>
            </a:r>
            <a:r>
              <a:rPr lang="en-US" altLang="x-none" sz="2000" dirty="0"/>
              <a:t>, Tetris or Pacman from the main screen might utilize multiple </a:t>
            </a:r>
            <a:r>
              <a:rPr lang="en-US" altLang="x-none" sz="2000" dirty="0">
                <a:solidFill>
                  <a:srgbClr val="0000FF"/>
                </a:solidFill>
                <a:latin typeface="Consolas" charset="0"/>
                <a:ea typeface="MS PGothic" charset="-128"/>
              </a:rPr>
              <a:t>Scene</a:t>
            </a:r>
            <a:r>
              <a:rPr lang="en-US" altLang="x-none" sz="2000" dirty="0"/>
              <a:t>s - one for each subgame</a:t>
            </a:r>
          </a:p>
          <a:p>
            <a:pPr eaLnBrk="1" hangingPunct="1"/>
            <a:r>
              <a:rPr lang="en-US" altLang="x-none" sz="2400" dirty="0">
                <a:ea typeface="MS PGothic" charset="-128"/>
              </a:rPr>
              <a:t>So what exactly is a </a:t>
            </a:r>
            <a:r>
              <a:rPr lang="en-US" altLang="x-none" sz="2400" dirty="0" err="1">
                <a:solidFill>
                  <a:srgbClr val="0432FF"/>
                </a:solidFill>
                <a:latin typeface="Consolas" charset="0"/>
                <a:ea typeface="MS PGothic" charset="-128"/>
              </a:rPr>
              <a:t>javafx.scene.Scene</a:t>
            </a:r>
            <a:r>
              <a:rPr lang="en-US" altLang="x-none" sz="2400" dirty="0">
                <a:ea typeface="MS PGothic" charset="-128"/>
              </a:rPr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9753600" y="2155825"/>
            <a:ext cx="192087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/>
                </a:solidFill>
              </a:rPr>
              <a:t>Process shown in a few slides!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281863" y="2740025"/>
            <a:ext cx="2471737" cy="236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621713" y="2740025"/>
            <a:ext cx="1098550" cy="4730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theme/theme1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8_Grpahics_Pt1_10_03_17" id="{FC757113-AF69-5449-A035-273A0627BAB6}" vid="{F5857EFB-0685-B848-A3D0-F1BA242E5C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45983</TotalTime>
  <Words>4417</Words>
  <Application>Microsoft Macintosh PowerPoint</Application>
  <PresentationFormat>Widescreen</PresentationFormat>
  <Paragraphs>871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Courier New</vt:lpstr>
      <vt:lpstr>Wingdings</vt:lpstr>
      <vt:lpstr>20_Office Theme</vt:lpstr>
      <vt:lpstr>Lecture 8</vt:lpstr>
      <vt:lpstr>This Lecture</vt:lpstr>
      <vt:lpstr>Pixels and Coordinate System</vt:lpstr>
      <vt:lpstr>What is JavaFX?</vt:lpstr>
      <vt:lpstr>Creating Applications from Scratch</vt:lpstr>
      <vt:lpstr>Graphical User Interface (GUIs)</vt:lpstr>
      <vt:lpstr>Components of JavaFX application</vt:lpstr>
      <vt:lpstr>Creating GUIs With JavaFX (1/2)</vt:lpstr>
      <vt:lpstr>Creating GUIs With JavaFX (2/2)</vt:lpstr>
      <vt:lpstr>JavaFX Scene Graph Hierarchy (1/3)</vt:lpstr>
      <vt:lpstr>JavaFX Scene Graph Hierarchy (2/3)</vt:lpstr>
      <vt:lpstr>JavaFX Scene Graph Hierarchy (3/3)</vt:lpstr>
      <vt:lpstr>The root of the Scene</vt:lpstr>
      <vt:lpstr>Constructing the Scene Graph (1/3)</vt:lpstr>
      <vt:lpstr>Constructing the Scene Graph (2/3)</vt:lpstr>
      <vt:lpstr>Constructing the Scene Graph (3/3)</vt:lpstr>
      <vt:lpstr>Adding UI Elements to the Scene (1/2)</vt:lpstr>
      <vt:lpstr>Adding UI Elements to the Scene (2/2)</vt:lpstr>
      <vt:lpstr>root.getChildren().add(…) in action</vt:lpstr>
      <vt:lpstr>Removing UI Elements from the Scene (2/2) </vt:lpstr>
      <vt:lpstr>Populating the Scene Graph (1/3)</vt:lpstr>
      <vt:lpstr>Populating the Scene Graph (2/3)</vt:lpstr>
      <vt:lpstr>Populating the Scene Graph (3/3)</vt:lpstr>
      <vt:lpstr>Removing a Node with children (1/3)</vt:lpstr>
      <vt:lpstr>Removing a Node with children (2/3)</vt:lpstr>
      <vt:lpstr>Removing a Node with children (3/3)</vt:lpstr>
      <vt:lpstr>TopHat Question </vt:lpstr>
      <vt:lpstr>VBox layout pane (1/5) </vt:lpstr>
      <vt:lpstr>VBox layout pane (2/5) </vt:lpstr>
      <vt:lpstr>VBox layout pane (3/5) </vt:lpstr>
      <vt:lpstr>VBox layout pane (4/5) </vt:lpstr>
      <vt:lpstr>VBox layout pane (5/5) </vt:lpstr>
      <vt:lpstr>CS15 PaneOrganizer Class (1/2)</vt:lpstr>
      <vt:lpstr>CS15 PaneOrganizer Class (2/2)</vt:lpstr>
      <vt:lpstr>Our First JavaFX Application: ColorChanger</vt:lpstr>
      <vt:lpstr>Process: ColorChanger</vt:lpstr>
      <vt:lpstr>ColorChanger: App class (1/3)</vt:lpstr>
      <vt:lpstr>ColorChanger: App class (2/3)</vt:lpstr>
      <vt:lpstr>ColorChanger: App class (3/3)</vt:lpstr>
      <vt:lpstr>Process: ColorChanger</vt:lpstr>
      <vt:lpstr>ColorChanger: Our PaneOrganizer Class (1/4)</vt:lpstr>
      <vt:lpstr>ColorChanger: Our PaneOrganizer Class (2/4)</vt:lpstr>
      <vt:lpstr>ColorChanger: Our PaneOrganizer Class (3/4)</vt:lpstr>
      <vt:lpstr>ColorChanger: Our PaneOrganizer Class (4/4)</vt:lpstr>
      <vt:lpstr>Process: ColorChanger</vt:lpstr>
      <vt:lpstr>Responding to User Input</vt:lpstr>
      <vt:lpstr>EventHandlers (1/3)</vt:lpstr>
      <vt:lpstr>EventHandlers (2/3)</vt:lpstr>
      <vt:lpstr>EventHandlers (3/3)</vt:lpstr>
      <vt:lpstr>Back to Process: ColorChanger</vt:lpstr>
      <vt:lpstr>ColorChanger: ClickHandler class</vt:lpstr>
      <vt:lpstr>Aside: Private Inner Classes (1/2)</vt:lpstr>
      <vt:lpstr>Aside: Private Inner Classes (2/2)</vt:lpstr>
      <vt:lpstr>ColorChanger: ClickHandler Private Inner Class (1/2)</vt:lpstr>
      <vt:lpstr>ColorChanger: ClickHandler Private Inner Class (2/2)</vt:lpstr>
      <vt:lpstr>Generating javafx.scene.paint.Colors</vt:lpstr>
      <vt:lpstr>ColorChanger: Our EventHandler, ClickHandler</vt:lpstr>
      <vt:lpstr>ColorChanger: Back to our PaneOrganizer Class</vt:lpstr>
      <vt:lpstr>The Whole App:   ColorChanger</vt:lpstr>
      <vt:lpstr>Putting It All Together</vt:lpstr>
      <vt:lpstr>Logical vs. Graphical Containment/Scene Graph</vt:lpstr>
      <vt:lpstr>Announcements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Halpern, Georgina</dc:creator>
  <cp:lastModifiedBy>Microsoft Office User</cp:lastModifiedBy>
  <cp:revision>835</cp:revision>
  <cp:lastPrinted>2017-10-02T14:38:34Z</cp:lastPrinted>
  <dcterms:created xsi:type="dcterms:W3CDTF">2015-09-06T18:42:54Z</dcterms:created>
  <dcterms:modified xsi:type="dcterms:W3CDTF">2019-09-30T18:14:02Z</dcterms:modified>
</cp:coreProperties>
</file>